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notesMasterIdLst>
    <p:notesMasterId r:id="rId11"/>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251960" y="274320"/>
            <a:ext cx="3657600" cy="3657600"/>
          </a:xfrm>
          <a:prstGeom prst="rect">
            <a:avLst/>
          </a:prstGeom>
        </p:spPr>
      </p:pic>
      <p:sp>
        <p:nvSpPr>
          <p:cNvPr id="3" name="Text 0"/>
          <p:cNvSpPr/>
          <p:nvPr/>
        </p:nvSpPr>
        <p:spPr>
          <a:xfrm>
            <a:off x="274320" y="3931920"/>
            <a:ext cx="11612880" cy="914400"/>
          </a:xfrm>
          <a:prstGeom prst="rect">
            <a:avLst/>
          </a:prstGeom>
          <a:noFill/>
          <a:ln/>
        </p:spPr>
        <p:txBody>
          <a:bodyPr wrap="square" lIns="0" tIns="0" rIns="0" bIns="0" rtlCol="0" anchor="ctr"/>
          <a:lstStyle/>
          <a:p>
            <a:pPr algn="ctr" indent="0" marL="0">
              <a:buNone/>
            </a:pPr>
            <a:r>
              <a:rPr lang="en-US" sz="5400" b="1" spc="800" kern="0" dirty="0">
                <a:solidFill>
                  <a:srgbClr val="FF0000"/>
                </a:solidFill>
                <a:latin typeface="Arial Black" pitchFamily="34" charset="0"/>
                <a:ea typeface="Arial Black" pitchFamily="34" charset="-122"/>
                <a:cs typeface="Arial Black" pitchFamily="34" charset="-120"/>
              </a:rPr>
              <a:t>D</a:t>
            </a:r>
            <a:pPr algn="ctr" indent="0" marL="0">
              <a:buNone/>
            </a:pPr>
            <a:r>
              <a:rPr lang="en-US" sz="5400" b="1" spc="800" kern="0" dirty="0">
                <a:solidFill>
                  <a:srgbClr val="FF8E00"/>
                </a:solidFill>
                <a:latin typeface="Arial Black" pitchFamily="34" charset="0"/>
                <a:ea typeface="Arial Black" pitchFamily="34" charset="-122"/>
                <a:cs typeface="Arial Black" pitchFamily="34" charset="-120"/>
              </a:rPr>
              <a:t>A</a:t>
            </a:r>
            <a:pPr algn="ctr" indent="0" marL="0">
              <a:buNone/>
            </a:pPr>
            <a:r>
              <a:rPr lang="en-US" sz="5400" b="1" spc="800" kern="0" dirty="0">
                <a:solidFill>
                  <a:srgbClr val="E3FF00"/>
                </a:solidFill>
                <a:latin typeface="Arial Black" pitchFamily="34" charset="0"/>
                <a:ea typeface="Arial Black" pitchFamily="34" charset="-122"/>
                <a:cs typeface="Arial Black" pitchFamily="34" charset="-120"/>
              </a:rPr>
              <a:t>M</a:t>
            </a:r>
            <a:pPr algn="ctr" indent="0" marL="0">
              <a:buNone/>
            </a:pPr>
            <a:r>
              <a:rPr lang="en-US" sz="5400" b="1" spc="800" kern="0" dirty="0">
                <a:solidFill>
                  <a:srgbClr val="55FF00"/>
                </a:solidFill>
                <a:latin typeface="Arial Black" pitchFamily="34" charset="0"/>
                <a:ea typeface="Arial Black" pitchFamily="34" charset="-122"/>
                <a:cs typeface="Arial Black" pitchFamily="34" charset="-120"/>
              </a:rPr>
              <a:t>E</a:t>
            </a:r>
            <a:pPr algn="ctr" indent="0" marL="0">
              <a:buNone/>
            </a:pPr>
            <a:r>
              <a:rPr lang="en-US" sz="5400" b="1" spc="800" kern="0" dirty="0">
                <a:solidFill>
                  <a:srgbClr val="00FF39"/>
                </a:solidFill>
                <a:latin typeface="Arial Black" pitchFamily="34" charset="0"/>
                <a:ea typeface="Arial Black" pitchFamily="34" charset="-122"/>
                <a:cs typeface="Arial Black" pitchFamily="34" charset="-120"/>
              </a:rPr>
              <a:t>X</a:t>
            </a:r>
            <a:pPr algn="ctr" indent="0" marL="0">
              <a:buNone/>
            </a:pPr>
            <a:r>
              <a:rPr lang="en-US" sz="5400" b="1" spc="800" kern="0" dirty="0">
                <a:solidFill>
                  <a:srgbClr val="00FFC6"/>
                </a:solidFill>
                <a:latin typeface="Arial Black" pitchFamily="34" charset="0"/>
                <a:ea typeface="Arial Black" pitchFamily="34" charset="-122"/>
                <a:cs typeface="Arial Black" pitchFamily="34" charset="-120"/>
              </a:rPr>
              <a:t>P</a:t>
            </a:r>
            <a:pPr algn="ctr" indent="0" marL="0">
              <a:buNone/>
            </a:pPr>
            <a:r>
              <a:rPr lang="en-US" sz="5400" b="1" spc="800" kern="0" dirty="0">
                <a:solidFill>
                  <a:srgbClr val="00AAFF"/>
                </a:solidFill>
                <a:latin typeface="Arial Black" pitchFamily="34" charset="0"/>
                <a:ea typeface="Arial Black" pitchFamily="34" charset="-122"/>
                <a:cs typeface="Arial Black" pitchFamily="34" charset="-120"/>
              </a:rPr>
              <a:t>L</a:t>
            </a:r>
            <a:pPr algn="ctr" indent="0" marL="0">
              <a:buNone/>
            </a:pPr>
            <a:r>
              <a:rPr lang="en-US" sz="5400" b="1" spc="800" kern="0" dirty="0">
                <a:solidFill>
                  <a:srgbClr val="001CFF"/>
                </a:solidFill>
                <a:latin typeface="Arial Black" pitchFamily="34" charset="0"/>
                <a:ea typeface="Arial Black" pitchFamily="34" charset="-122"/>
                <a:cs typeface="Arial Black" pitchFamily="34" charset="-120"/>
              </a:rPr>
              <a:t>O</a:t>
            </a:r>
            <a:pPr algn="ctr" indent="0" marL="0">
              <a:buNone/>
            </a:pPr>
            <a:r>
              <a:rPr lang="en-US" sz="5400" b="1" spc="800" kern="0" dirty="0">
                <a:solidFill>
                  <a:srgbClr val="7100FF"/>
                </a:solidFill>
                <a:latin typeface="Arial Black" pitchFamily="34" charset="0"/>
                <a:ea typeface="Arial Black" pitchFamily="34" charset="-122"/>
                <a:cs typeface="Arial Black" pitchFamily="34" charset="-120"/>
              </a:rPr>
              <a:t>R</a:t>
            </a:r>
            <a:pPr algn="ctr" indent="0" marL="0">
              <a:buNone/>
            </a:pPr>
            <a:r>
              <a:rPr lang="en-US" sz="5400" b="1" spc="800" kern="0" dirty="0">
                <a:solidFill>
                  <a:srgbClr val="FF00FF"/>
                </a:solidFill>
                <a:latin typeface="Arial Black" pitchFamily="34" charset="0"/>
                <a:ea typeface="Arial Black" pitchFamily="34" charset="-122"/>
                <a:cs typeface="Arial Black" pitchFamily="34" charset="-120"/>
              </a:rPr>
              <a:t>E</a:t>
            </a:r>
            <a:endParaRPr lang="en-US" sz="5400" dirty="0"/>
          </a:p>
        </p:txBody>
      </p:sp>
      <p:sp>
        <p:nvSpPr>
          <p:cNvPr id="4" name="Text 1"/>
          <p:cNvSpPr/>
          <p:nvPr/>
        </p:nvSpPr>
        <p:spPr>
          <a:xfrm>
            <a:off x="274320" y="4800600"/>
            <a:ext cx="11612880" cy="594360"/>
          </a:xfrm>
          <a:prstGeom prst="rect">
            <a:avLst/>
          </a:prstGeom>
          <a:noFill/>
          <a:ln/>
        </p:spPr>
        <p:txBody>
          <a:bodyPr wrap="square" lIns="0" tIns="0" rIns="0" bIns="0" rtlCol="0" anchor="ctr"/>
          <a:lstStyle/>
          <a:p>
            <a:pPr algn="ctr" indent="0" marL="0">
              <a:buNone/>
            </a:pPr>
            <a:r>
              <a:rPr lang="en-US" sz="2600" b="1" i="1" spc="400" kern="0" dirty="0">
                <a:solidFill>
                  <a:srgbClr val="00FF00"/>
                </a:solidFill>
                <a:latin typeface="Georgia" pitchFamily="34" charset="0"/>
                <a:ea typeface="Georgia" pitchFamily="34" charset="-122"/>
                <a:cs typeface="Georgia" pitchFamily="34" charset="-120"/>
              </a:rPr>
              <a:t>O</a:t>
            </a:r>
            <a:pPr algn="ctr" indent="0" marL="0">
              <a:buNone/>
            </a:pPr>
            <a:r>
              <a:rPr lang="en-US" sz="2600" b="1" i="1" spc="400" kern="0" dirty="0">
                <a:solidFill>
                  <a:srgbClr val="00FF40"/>
                </a:solidFill>
                <a:latin typeface="Georgia" pitchFamily="34" charset="0"/>
                <a:ea typeface="Georgia" pitchFamily="34" charset="-122"/>
                <a:cs typeface="Georgia" pitchFamily="34" charset="-120"/>
              </a:rPr>
              <a:t>P</a:t>
            </a:r>
            <a:pPr algn="ctr" indent="0" marL="0">
              <a:buNone/>
            </a:pPr>
            <a:r>
              <a:rPr lang="en-US" sz="2600" b="1" i="1" spc="400" kern="0" dirty="0">
                <a:solidFill>
                  <a:srgbClr val="00FF80"/>
                </a:solidFill>
                <a:latin typeface="Georgia" pitchFamily="34" charset="0"/>
                <a:ea typeface="Georgia" pitchFamily="34" charset="-122"/>
                <a:cs typeface="Georgia" pitchFamily="34" charset="-120"/>
              </a:rPr>
              <a:t>E</a:t>
            </a:r>
            <a:pPr algn="ctr" indent="0" marL="0">
              <a:buNone/>
            </a:pPr>
            <a:r>
              <a:rPr lang="en-US" sz="2600" b="1" i="1" spc="400" kern="0" dirty="0">
                <a:solidFill>
                  <a:srgbClr val="00FFBF"/>
                </a:solidFill>
                <a:latin typeface="Georgia" pitchFamily="34" charset="0"/>
                <a:ea typeface="Georgia" pitchFamily="34" charset="-122"/>
                <a:cs typeface="Georgia" pitchFamily="34" charset="-120"/>
              </a:rPr>
              <a:t>N</a:t>
            </a:r>
            <a:pPr algn="ctr" indent="0" marL="0">
              <a:buNone/>
            </a:pPr>
            <a:r>
              <a:rPr lang="en-US" sz="2600" b="1" i="1" spc="400" kern="0" dirty="0">
                <a:solidFill>
                  <a:srgbClr val="00FFFF"/>
                </a:solidFill>
                <a:latin typeface="Georgia" pitchFamily="34" charset="0"/>
                <a:ea typeface="Georgia" pitchFamily="34" charset="-122"/>
                <a:cs typeface="Georgia" pitchFamily="34" charset="-120"/>
              </a:rPr>
              <a:t> </a:t>
            </a:r>
            <a:pPr algn="ctr" indent="0" marL="0">
              <a:buNone/>
            </a:pPr>
            <a:r>
              <a:rPr lang="en-US" sz="2600" b="1" i="1" spc="400" kern="0" dirty="0">
                <a:solidFill>
                  <a:srgbClr val="00BFFF"/>
                </a:solidFill>
                <a:latin typeface="Georgia" pitchFamily="34" charset="0"/>
                <a:ea typeface="Georgia" pitchFamily="34" charset="-122"/>
                <a:cs typeface="Georgia" pitchFamily="34" charset="-120"/>
              </a:rPr>
              <a:t> </a:t>
            </a:r>
            <a:pPr algn="ctr" indent="0" marL="0">
              <a:buNone/>
            </a:pPr>
            <a:r>
              <a:rPr lang="en-US" sz="2600" b="1" i="1" spc="400" kern="0" dirty="0">
                <a:solidFill>
                  <a:srgbClr val="0080FF"/>
                </a:solidFill>
                <a:latin typeface="Georgia" pitchFamily="34" charset="0"/>
                <a:ea typeface="Georgia" pitchFamily="34" charset="-122"/>
                <a:cs typeface="Georgia" pitchFamily="34" charset="-120"/>
              </a:rPr>
              <a:t>A</a:t>
            </a:r>
            <a:pPr algn="ctr" indent="0" marL="0">
              <a:buNone/>
            </a:pPr>
            <a:r>
              <a:rPr lang="en-US" sz="2600" b="1" i="1" spc="400" kern="0" dirty="0">
                <a:solidFill>
                  <a:srgbClr val="0040FF"/>
                </a:solidFill>
                <a:latin typeface="Georgia" pitchFamily="34" charset="0"/>
                <a:ea typeface="Georgia" pitchFamily="34" charset="-122"/>
                <a:cs typeface="Georgia" pitchFamily="34" charset="-120"/>
              </a:rPr>
              <a:t>C</a:t>
            </a:r>
            <a:pPr algn="ctr" indent="0" marL="0">
              <a:buNone/>
            </a:pPr>
            <a:r>
              <a:rPr lang="en-US" sz="2600" b="1" i="1" spc="400" kern="0" dirty="0">
                <a:solidFill>
                  <a:srgbClr val="0000FF"/>
                </a:solidFill>
                <a:latin typeface="Georgia" pitchFamily="34" charset="0"/>
                <a:ea typeface="Georgia" pitchFamily="34" charset="-122"/>
                <a:cs typeface="Georgia" pitchFamily="34" charset="-120"/>
              </a:rPr>
              <a:t>C</a:t>
            </a:r>
            <a:pPr algn="ctr" indent="0" marL="0">
              <a:buNone/>
            </a:pPr>
            <a:r>
              <a:rPr lang="en-US" sz="2600" b="1" i="1" spc="400" kern="0" dirty="0">
                <a:solidFill>
                  <a:srgbClr val="4000FF"/>
                </a:solidFill>
                <a:latin typeface="Georgia" pitchFamily="34" charset="0"/>
                <a:ea typeface="Georgia" pitchFamily="34" charset="-122"/>
                <a:cs typeface="Georgia" pitchFamily="34" charset="-120"/>
              </a:rPr>
              <a:t>E</a:t>
            </a:r>
            <a:pPr algn="ctr" indent="0" marL="0">
              <a:buNone/>
            </a:pPr>
            <a:r>
              <a:rPr lang="en-US" sz="2600" b="1" i="1" spc="400" kern="0" dirty="0">
                <a:solidFill>
                  <a:srgbClr val="8000FF"/>
                </a:solidFill>
                <a:latin typeface="Georgia" pitchFamily="34" charset="0"/>
                <a:ea typeface="Georgia" pitchFamily="34" charset="-122"/>
                <a:cs typeface="Georgia" pitchFamily="34" charset="-120"/>
              </a:rPr>
              <a:t>S</a:t>
            </a:r>
            <a:pPr algn="ctr" indent="0" marL="0">
              <a:buNone/>
            </a:pPr>
            <a:r>
              <a:rPr lang="en-US" sz="2600" b="1" i="1" spc="400" kern="0" dirty="0">
                <a:solidFill>
                  <a:srgbClr val="BF00FF"/>
                </a:solidFill>
                <a:latin typeface="Georgia" pitchFamily="34" charset="0"/>
                <a:ea typeface="Georgia" pitchFamily="34" charset="-122"/>
                <a:cs typeface="Georgia" pitchFamily="34" charset="-120"/>
              </a:rPr>
              <a:t>S</a:t>
            </a:r>
            <a:pPr algn="ctr" indent="0" marL="0">
              <a:buNone/>
            </a:pPr>
            <a:r>
              <a:rPr lang="en-US" sz="2600" b="1" i="1" spc="400" kern="0" dirty="0">
                <a:solidFill>
                  <a:srgbClr val="FF00FF"/>
                </a:solidFill>
                <a:latin typeface="Georgia" pitchFamily="34" charset="0"/>
                <a:ea typeface="Georgia" pitchFamily="34" charset="-122"/>
                <a:cs typeface="Georgia" pitchFamily="34" charset="-120"/>
              </a:rPr>
              <a:t> </a:t>
            </a:r>
            <a:pPr algn="ctr" indent="0" marL="0">
              <a:buNone/>
            </a:pPr>
            <a:r>
              <a:rPr lang="en-US" sz="2600" b="1" i="1" spc="400" kern="0" dirty="0">
                <a:solidFill>
                  <a:srgbClr val="FF00BF"/>
                </a:solidFill>
                <a:latin typeface="Georgia" pitchFamily="34" charset="0"/>
                <a:ea typeface="Georgia" pitchFamily="34" charset="-122"/>
                <a:cs typeface="Georgia" pitchFamily="34" charset="-120"/>
              </a:rPr>
              <a:t> </a:t>
            </a:r>
            <a:pPr algn="ctr" indent="0" marL="0">
              <a:buNone/>
            </a:pPr>
            <a:r>
              <a:rPr lang="en-US" sz="2600" b="1" i="1" spc="400" kern="0" dirty="0">
                <a:solidFill>
                  <a:srgbClr val="FF0080"/>
                </a:solidFill>
                <a:latin typeface="Georgia" pitchFamily="34" charset="0"/>
                <a:ea typeface="Georgia" pitchFamily="34" charset="-122"/>
                <a:cs typeface="Georgia" pitchFamily="34" charset="-120"/>
              </a:rPr>
              <a:t>N</a:t>
            </a:r>
            <a:pPr algn="ctr" indent="0" marL="0">
              <a:buNone/>
            </a:pPr>
            <a:r>
              <a:rPr lang="en-US" sz="2600" b="1" i="1" spc="400" kern="0" dirty="0">
                <a:solidFill>
                  <a:srgbClr val="FF0040"/>
                </a:solidFill>
                <a:latin typeface="Georgia" pitchFamily="34" charset="0"/>
                <a:ea typeface="Georgia" pitchFamily="34" charset="-122"/>
                <a:cs typeface="Georgia" pitchFamily="34" charset="-120"/>
              </a:rPr>
              <a:t>E</a:t>
            </a:r>
            <a:pPr algn="ctr" indent="0" marL="0">
              <a:buNone/>
            </a:pPr>
            <a:r>
              <a:rPr lang="en-US" sz="2600" b="1" i="1" spc="400" kern="0" dirty="0">
                <a:solidFill>
                  <a:srgbClr val="FF0000"/>
                </a:solidFill>
                <a:latin typeface="Georgia" pitchFamily="34" charset="0"/>
                <a:ea typeface="Georgia" pitchFamily="34" charset="-122"/>
                <a:cs typeface="Georgia" pitchFamily="34" charset="-120"/>
              </a:rPr>
              <a:t>T</a:t>
            </a:r>
            <a:pPr algn="ctr" indent="0" marL="0">
              <a:buNone/>
            </a:pPr>
            <a:r>
              <a:rPr lang="en-US" sz="2600" b="1" i="1" spc="400" kern="0" dirty="0">
                <a:solidFill>
                  <a:srgbClr val="FF4000"/>
                </a:solidFill>
                <a:latin typeface="Georgia" pitchFamily="34" charset="0"/>
                <a:ea typeface="Georgia" pitchFamily="34" charset="-122"/>
                <a:cs typeface="Georgia" pitchFamily="34" charset="-120"/>
              </a:rPr>
              <a:t>W</a:t>
            </a:r>
            <a:pPr algn="ctr" indent="0" marL="0">
              <a:buNone/>
            </a:pPr>
            <a:r>
              <a:rPr lang="en-US" sz="2600" b="1" i="1" spc="400" kern="0" dirty="0">
                <a:solidFill>
                  <a:srgbClr val="FF8000"/>
                </a:solidFill>
                <a:latin typeface="Georgia" pitchFamily="34" charset="0"/>
                <a:ea typeface="Georgia" pitchFamily="34" charset="-122"/>
                <a:cs typeface="Georgia" pitchFamily="34" charset="-120"/>
              </a:rPr>
              <a:t>O</a:t>
            </a:r>
            <a:pPr algn="ctr" indent="0" marL="0">
              <a:buNone/>
            </a:pPr>
            <a:r>
              <a:rPr lang="en-US" sz="2600" b="1" i="1" spc="400" kern="0" dirty="0">
                <a:solidFill>
                  <a:srgbClr val="FFBF00"/>
                </a:solidFill>
                <a:latin typeface="Georgia" pitchFamily="34" charset="0"/>
                <a:ea typeface="Georgia" pitchFamily="34" charset="-122"/>
                <a:cs typeface="Georgia" pitchFamily="34" charset="-120"/>
              </a:rPr>
              <a:t>R</a:t>
            </a:r>
            <a:pPr algn="ctr" indent="0" marL="0">
              <a:buNone/>
            </a:pPr>
            <a:r>
              <a:rPr lang="en-US" sz="2600" b="1" i="1" spc="400" kern="0" dirty="0">
                <a:solidFill>
                  <a:srgbClr val="FFFF00"/>
                </a:solidFill>
                <a:latin typeface="Georgia" pitchFamily="34" charset="0"/>
                <a:ea typeface="Georgia" pitchFamily="34" charset="-122"/>
                <a:cs typeface="Georgia" pitchFamily="34" charset="-120"/>
              </a:rPr>
              <a:t>K</a:t>
            </a:r>
            <a:endParaRPr lang="en-US" sz="2600" dirty="0"/>
          </a:p>
        </p:txBody>
      </p:sp>
      <p:sp>
        <p:nvSpPr>
          <p:cNvPr id="5" name="Text 2"/>
          <p:cNvSpPr/>
          <p:nvPr/>
        </p:nvSpPr>
        <p:spPr>
          <a:xfrm>
            <a:off x="274320" y="5486400"/>
            <a:ext cx="11612880" cy="365760"/>
          </a:xfrm>
          <a:prstGeom prst="rect">
            <a:avLst/>
          </a:prstGeom>
          <a:noFill/>
          <a:ln/>
        </p:spPr>
        <p:txBody>
          <a:bodyPr wrap="square" rtlCol="0" anchor="ctr"/>
          <a:lstStyle/>
          <a:p>
            <a:pPr algn="ctr" indent="0" marL="0">
              <a:buNone/>
            </a:pPr>
            <a:r>
              <a:rPr lang="en-US" sz="1300" i="1" dirty="0">
                <a:solidFill>
                  <a:srgbClr val="666666"/>
                </a:solidFill>
                <a:latin typeface="Arial" pitchFamily="34" charset="0"/>
                <a:ea typeface="Arial" pitchFamily="34" charset="-122"/>
                <a:cs typeface="Arial" pitchFamily="34" charset="-120"/>
              </a:rPr>
              <a:t>Lagos, Nigeria — First Open Access Fibre Network</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alphaModFix amt="40000"/>
          </a:blip>
          <a:stretch>
            <a:fillRect/>
          </a:stretch>
        </p:blipFill>
        <p:spPr>
          <a:xfrm>
            <a:off x="10789920" y="91440"/>
            <a:ext cx="1188720" cy="1188720"/>
          </a:xfrm>
          <a:prstGeom prst="rect">
            <a:avLst/>
          </a:prstGeom>
        </p:spPr>
      </p:pic>
      <p:sp>
        <p:nvSpPr>
          <p:cNvPr id="3" name="Text 0"/>
          <p:cNvSpPr/>
          <p:nvPr/>
        </p:nvSpPr>
        <p:spPr>
          <a:xfrm>
            <a:off x="365760" y="137160"/>
            <a:ext cx="10241280" cy="777240"/>
          </a:xfrm>
          <a:prstGeom prst="rect">
            <a:avLst/>
          </a:prstGeom>
          <a:noFill/>
          <a:ln/>
        </p:spPr>
        <p:txBody>
          <a:bodyPr wrap="square" lIns="0" tIns="0" rIns="0" bIns="0" rtlCol="0" anchor="ctr"/>
          <a:lstStyle/>
          <a:p>
            <a:pPr indent="0" marL="0">
              <a:buNone/>
            </a:pPr>
            <a:r>
              <a:rPr lang="en-US" sz="3400" b="1" spc="200" kern="0" dirty="0">
                <a:solidFill>
                  <a:srgbClr val="FF0000"/>
                </a:solidFill>
                <a:latin typeface="Arial Black" pitchFamily="34" charset="0"/>
                <a:ea typeface="Arial Black" pitchFamily="34" charset="-122"/>
                <a:cs typeface="Arial Black" pitchFamily="34" charset="-120"/>
              </a:rPr>
              <a:t>P</a:t>
            </a:r>
            <a:pPr indent="0" marL="0">
              <a:buNone/>
            </a:pPr>
            <a:r>
              <a:rPr lang="en-US" sz="3400" b="1" spc="200" kern="0" dirty="0">
                <a:solidFill>
                  <a:srgbClr val="FF2600"/>
                </a:solidFill>
                <a:latin typeface="Arial Black" pitchFamily="34" charset="0"/>
                <a:ea typeface="Arial Black" pitchFamily="34" charset="-122"/>
                <a:cs typeface="Arial Black" pitchFamily="34" charset="-120"/>
              </a:rPr>
              <a:t>O</a:t>
            </a:r>
            <a:pPr indent="0" marL="0">
              <a:buNone/>
            </a:pPr>
            <a:r>
              <a:rPr lang="en-US" sz="3400" b="1" spc="200" kern="0" dirty="0">
                <a:solidFill>
                  <a:srgbClr val="FF4B00"/>
                </a:solidFill>
                <a:latin typeface="Arial Black" pitchFamily="34" charset="0"/>
                <a:ea typeface="Arial Black" pitchFamily="34" charset="-122"/>
                <a:cs typeface="Arial Black" pitchFamily="34" charset="-120"/>
              </a:rPr>
              <a:t>W</a:t>
            </a:r>
            <a:pPr indent="0" marL="0">
              <a:buNone/>
            </a:pPr>
            <a:r>
              <a:rPr lang="en-US" sz="3400" b="1" spc="200" kern="0" dirty="0">
                <a:solidFill>
                  <a:srgbClr val="FF7100"/>
                </a:solidFill>
                <a:latin typeface="Arial Black" pitchFamily="34" charset="0"/>
                <a:ea typeface="Arial Black" pitchFamily="34" charset="-122"/>
                <a:cs typeface="Arial Black" pitchFamily="34" charset="-120"/>
              </a:rPr>
              <a:t>E</a:t>
            </a:r>
            <a:pPr indent="0" marL="0">
              <a:buNone/>
            </a:pPr>
            <a:r>
              <a:rPr lang="en-US" sz="3400" b="1" spc="200" kern="0" dirty="0">
                <a:solidFill>
                  <a:srgbClr val="FF9600"/>
                </a:solidFill>
                <a:latin typeface="Arial Black" pitchFamily="34" charset="0"/>
                <a:ea typeface="Arial Black" pitchFamily="34" charset="-122"/>
                <a:cs typeface="Arial Black" pitchFamily="34" charset="-120"/>
              </a:rPr>
              <a:t>R</a:t>
            </a:r>
            <a:pPr indent="0" marL="0">
              <a:buNone/>
            </a:pPr>
            <a:r>
              <a:rPr lang="en-US" sz="3400" b="1" spc="200" kern="0" dirty="0">
                <a:solidFill>
                  <a:srgbClr val="FFBB00"/>
                </a:solidFill>
                <a:latin typeface="Arial Black" pitchFamily="34" charset="0"/>
                <a:ea typeface="Arial Black" pitchFamily="34" charset="-122"/>
                <a:cs typeface="Arial Black" pitchFamily="34" charset="-120"/>
              </a:rPr>
              <a:t>I</a:t>
            </a:r>
            <a:pPr indent="0" marL="0">
              <a:buNone/>
            </a:pPr>
            <a:r>
              <a:rPr lang="en-US" sz="3400" b="1" spc="200" kern="0" dirty="0">
                <a:solidFill>
                  <a:srgbClr val="FFE100"/>
                </a:solidFill>
                <a:latin typeface="Arial Black" pitchFamily="34" charset="0"/>
                <a:ea typeface="Arial Black" pitchFamily="34" charset="-122"/>
                <a:cs typeface="Arial Black" pitchFamily="34" charset="-120"/>
              </a:rPr>
              <a:t>N</a:t>
            </a:r>
            <a:pPr indent="0" marL="0">
              <a:buNone/>
            </a:pPr>
            <a:r>
              <a:rPr lang="en-US" sz="3400" b="1" spc="200" kern="0" dirty="0">
                <a:solidFill>
                  <a:srgbClr val="F8FF00"/>
                </a:solidFill>
                <a:latin typeface="Arial Black" pitchFamily="34" charset="0"/>
                <a:ea typeface="Arial Black" pitchFamily="34" charset="-122"/>
                <a:cs typeface="Arial Black" pitchFamily="34" charset="-120"/>
              </a:rPr>
              <a:t>G</a:t>
            </a:r>
            <a:pPr indent="0" marL="0">
              <a:buNone/>
            </a:pPr>
            <a:r>
              <a:rPr lang="en-US" sz="3400" b="1" spc="200" kern="0" dirty="0">
                <a:solidFill>
                  <a:srgbClr val="D2FF00"/>
                </a:solidFill>
                <a:latin typeface="Arial Black" pitchFamily="34" charset="0"/>
                <a:ea typeface="Arial Black" pitchFamily="34" charset="-122"/>
                <a:cs typeface="Arial Black" pitchFamily="34" charset="-120"/>
              </a:rPr>
              <a:t> </a:t>
            </a:r>
            <a:pPr indent="0" marL="0">
              <a:buNone/>
            </a:pPr>
            <a:r>
              <a:rPr lang="en-US" sz="3400" b="1" spc="200" kern="0" dirty="0">
                <a:solidFill>
                  <a:srgbClr val="ADFF00"/>
                </a:solidFill>
                <a:latin typeface="Arial Black" pitchFamily="34" charset="0"/>
                <a:ea typeface="Arial Black" pitchFamily="34" charset="-122"/>
                <a:cs typeface="Arial Black" pitchFamily="34" charset="-120"/>
              </a:rPr>
              <a:t>T</a:t>
            </a:r>
            <a:pPr indent="0" marL="0">
              <a:buNone/>
            </a:pPr>
            <a:r>
              <a:rPr lang="en-US" sz="3400" b="1" spc="200" kern="0" dirty="0">
                <a:solidFill>
                  <a:srgbClr val="87FF00"/>
                </a:solidFill>
                <a:latin typeface="Arial Black" pitchFamily="34" charset="0"/>
                <a:ea typeface="Arial Black" pitchFamily="34" charset="-122"/>
                <a:cs typeface="Arial Black" pitchFamily="34" charset="-120"/>
              </a:rPr>
              <a:t>H</a:t>
            </a:r>
            <a:pPr indent="0" marL="0">
              <a:buNone/>
            </a:pPr>
            <a:r>
              <a:rPr lang="en-US" sz="3400" b="1" spc="200" kern="0" dirty="0">
                <a:solidFill>
                  <a:srgbClr val="62FF00"/>
                </a:solidFill>
                <a:latin typeface="Arial Black" pitchFamily="34" charset="0"/>
                <a:ea typeface="Arial Black" pitchFamily="34" charset="-122"/>
                <a:cs typeface="Arial Black" pitchFamily="34" charset="-120"/>
              </a:rPr>
              <a:t>E</a:t>
            </a:r>
            <a:pPr indent="0" marL="0">
              <a:buNone/>
            </a:pPr>
            <a:r>
              <a:rPr lang="en-US" sz="3400" b="1" spc="200" kern="0" dirty="0">
                <a:solidFill>
                  <a:srgbClr val="3CFF00"/>
                </a:solidFill>
                <a:latin typeface="Arial Black" pitchFamily="34" charset="0"/>
                <a:ea typeface="Arial Black" pitchFamily="34" charset="-122"/>
                <a:cs typeface="Arial Black" pitchFamily="34" charset="-120"/>
              </a:rPr>
              <a:t> </a:t>
            </a:r>
            <a:pPr indent="0" marL="0">
              <a:buNone/>
            </a:pPr>
            <a:r>
              <a:rPr lang="en-US" sz="3400" b="1" spc="200" kern="0" dirty="0">
                <a:solidFill>
                  <a:srgbClr val="17FF00"/>
                </a:solidFill>
                <a:latin typeface="Arial Black" pitchFamily="34" charset="0"/>
                <a:ea typeface="Arial Black" pitchFamily="34" charset="-122"/>
                <a:cs typeface="Arial Black" pitchFamily="34" charset="-120"/>
              </a:rPr>
              <a:t>F</a:t>
            </a:r>
            <a:pPr indent="0" marL="0">
              <a:buNone/>
            </a:pPr>
            <a:r>
              <a:rPr lang="en-US" sz="3400" b="1" spc="200" kern="0" dirty="0">
                <a:solidFill>
                  <a:srgbClr val="00FF0F"/>
                </a:solidFill>
                <a:latin typeface="Arial Black" pitchFamily="34" charset="0"/>
                <a:ea typeface="Arial Black" pitchFamily="34" charset="-122"/>
                <a:cs typeface="Arial Black" pitchFamily="34" charset="-120"/>
              </a:rPr>
              <a:t>U</a:t>
            </a:r>
            <a:pPr indent="0" marL="0">
              <a:buNone/>
            </a:pPr>
            <a:r>
              <a:rPr lang="en-US" sz="3400" b="1" spc="200" kern="0" dirty="0">
                <a:solidFill>
                  <a:srgbClr val="00FF34"/>
                </a:solidFill>
                <a:latin typeface="Arial Black" pitchFamily="34" charset="0"/>
                <a:ea typeface="Arial Black" pitchFamily="34" charset="-122"/>
                <a:cs typeface="Arial Black" pitchFamily="34" charset="-120"/>
              </a:rPr>
              <a:t>T</a:t>
            </a:r>
            <a:pPr indent="0" marL="0">
              <a:buNone/>
            </a:pPr>
            <a:r>
              <a:rPr lang="en-US" sz="3400" b="1" spc="200" kern="0" dirty="0">
                <a:solidFill>
                  <a:srgbClr val="00FF5A"/>
                </a:solidFill>
                <a:latin typeface="Arial Black" pitchFamily="34" charset="0"/>
                <a:ea typeface="Arial Black" pitchFamily="34" charset="-122"/>
                <a:cs typeface="Arial Black" pitchFamily="34" charset="-120"/>
              </a:rPr>
              <a:t>U</a:t>
            </a:r>
            <a:pPr indent="0" marL="0">
              <a:buNone/>
            </a:pPr>
            <a:r>
              <a:rPr lang="en-US" sz="3400" b="1" spc="200" kern="0" dirty="0">
                <a:solidFill>
                  <a:srgbClr val="00FF80"/>
                </a:solidFill>
                <a:latin typeface="Arial Black" pitchFamily="34" charset="0"/>
                <a:ea typeface="Arial Black" pitchFamily="34" charset="-122"/>
                <a:cs typeface="Arial Black" pitchFamily="34" charset="-120"/>
              </a:rPr>
              <a:t>R</a:t>
            </a:r>
            <a:pPr indent="0" marL="0">
              <a:buNone/>
            </a:pPr>
            <a:r>
              <a:rPr lang="en-US" sz="3400" b="1" spc="200" kern="0" dirty="0">
                <a:solidFill>
                  <a:srgbClr val="00FFA5"/>
                </a:solidFill>
                <a:latin typeface="Arial Black" pitchFamily="34" charset="0"/>
                <a:ea typeface="Arial Black" pitchFamily="34" charset="-122"/>
                <a:cs typeface="Arial Black" pitchFamily="34" charset="-120"/>
              </a:rPr>
              <a:t>E</a:t>
            </a:r>
            <a:pPr indent="0" marL="0">
              <a:buNone/>
            </a:pPr>
            <a:r>
              <a:rPr lang="en-US" sz="3400" b="1" spc="200" kern="0" dirty="0">
                <a:solidFill>
                  <a:srgbClr val="00FFCB"/>
                </a:solidFill>
                <a:latin typeface="Arial Black" pitchFamily="34" charset="0"/>
                <a:ea typeface="Arial Black" pitchFamily="34" charset="-122"/>
                <a:cs typeface="Arial Black" pitchFamily="34" charset="-120"/>
              </a:rPr>
              <a:t> </a:t>
            </a:r>
            <a:pPr indent="0" marL="0">
              <a:buNone/>
            </a:pPr>
            <a:r>
              <a:rPr lang="en-US" sz="3400" b="1" spc="200" kern="0" dirty="0">
                <a:solidFill>
                  <a:srgbClr val="00FFF0"/>
                </a:solidFill>
                <a:latin typeface="Arial Black" pitchFamily="34" charset="0"/>
                <a:ea typeface="Arial Black" pitchFamily="34" charset="-122"/>
                <a:cs typeface="Arial Black" pitchFamily="34" charset="-120"/>
              </a:rPr>
              <a:t>O</a:t>
            </a:r>
            <a:pPr indent="0" marL="0">
              <a:buNone/>
            </a:pPr>
            <a:r>
              <a:rPr lang="en-US" sz="3400" b="1" spc="200" kern="0" dirty="0">
                <a:solidFill>
                  <a:srgbClr val="00E8FF"/>
                </a:solidFill>
                <a:latin typeface="Arial Black" pitchFamily="34" charset="0"/>
                <a:ea typeface="Arial Black" pitchFamily="34" charset="-122"/>
                <a:cs typeface="Arial Black" pitchFamily="34" charset="-120"/>
              </a:rPr>
              <a:t>F</a:t>
            </a:r>
            <a:pPr indent="0" marL="0">
              <a:buNone/>
            </a:pPr>
            <a:r>
              <a:rPr lang="en-US" sz="3400" b="1" spc="200" kern="0" dirty="0">
                <a:solidFill>
                  <a:srgbClr val="00C3FF"/>
                </a:solidFill>
                <a:latin typeface="Arial Black" pitchFamily="34" charset="0"/>
                <a:ea typeface="Arial Black" pitchFamily="34" charset="-122"/>
                <a:cs typeface="Arial Black" pitchFamily="34" charset="-120"/>
              </a:rPr>
              <a:t> </a:t>
            </a:r>
            <a:pPr indent="0" marL="0">
              <a:buNone/>
            </a:pPr>
            <a:r>
              <a:rPr lang="en-US" sz="3400" b="1" spc="200" kern="0" dirty="0">
                <a:solidFill>
                  <a:srgbClr val="009DFF"/>
                </a:solidFill>
                <a:latin typeface="Arial Black" pitchFamily="34" charset="0"/>
                <a:ea typeface="Arial Black" pitchFamily="34" charset="-122"/>
                <a:cs typeface="Arial Black" pitchFamily="34" charset="-120"/>
              </a:rPr>
              <a:t>C</a:t>
            </a:r>
            <a:pPr indent="0" marL="0">
              <a:buNone/>
            </a:pPr>
            <a:r>
              <a:rPr lang="en-US" sz="3400" b="1" spc="200" kern="0" dirty="0">
                <a:solidFill>
                  <a:srgbClr val="0078FF"/>
                </a:solidFill>
                <a:latin typeface="Arial Black" pitchFamily="34" charset="0"/>
                <a:ea typeface="Arial Black" pitchFamily="34" charset="-122"/>
                <a:cs typeface="Arial Black" pitchFamily="34" charset="-120"/>
              </a:rPr>
              <a:t>O</a:t>
            </a:r>
            <a:pPr indent="0" marL="0">
              <a:buNone/>
            </a:pPr>
            <a:r>
              <a:rPr lang="en-US" sz="3400" b="1" spc="200" kern="0" dirty="0">
                <a:solidFill>
                  <a:srgbClr val="0052FF"/>
                </a:solidFill>
                <a:latin typeface="Arial Black" pitchFamily="34" charset="0"/>
                <a:ea typeface="Arial Black" pitchFamily="34" charset="-122"/>
                <a:cs typeface="Arial Black" pitchFamily="34" charset="-120"/>
              </a:rPr>
              <a:t>N</a:t>
            </a:r>
            <a:pPr indent="0" marL="0">
              <a:buNone/>
            </a:pPr>
            <a:r>
              <a:rPr lang="en-US" sz="3400" b="1" spc="200" kern="0" dirty="0">
                <a:solidFill>
                  <a:srgbClr val="002DFF"/>
                </a:solidFill>
                <a:latin typeface="Arial Black" pitchFamily="34" charset="0"/>
                <a:ea typeface="Arial Black" pitchFamily="34" charset="-122"/>
                <a:cs typeface="Arial Black" pitchFamily="34" charset="-120"/>
              </a:rPr>
              <a:t>N</a:t>
            </a:r>
            <a:pPr indent="0" marL="0">
              <a:buNone/>
            </a:pPr>
            <a:r>
              <a:rPr lang="en-US" sz="3400" b="1" spc="200" kern="0" dirty="0">
                <a:solidFill>
                  <a:srgbClr val="0008FF"/>
                </a:solidFill>
                <a:latin typeface="Arial Black" pitchFamily="34" charset="0"/>
                <a:ea typeface="Arial Black" pitchFamily="34" charset="-122"/>
                <a:cs typeface="Arial Black" pitchFamily="34" charset="-120"/>
              </a:rPr>
              <a:t>E</a:t>
            </a:r>
            <a:pPr indent="0" marL="0">
              <a:buNone/>
            </a:pPr>
            <a:r>
              <a:rPr lang="en-US" sz="3400" b="1" spc="200" kern="0" dirty="0">
                <a:solidFill>
                  <a:srgbClr val="1E00FF"/>
                </a:solidFill>
                <a:latin typeface="Arial Black" pitchFamily="34" charset="0"/>
                <a:ea typeface="Arial Black" pitchFamily="34" charset="-122"/>
                <a:cs typeface="Arial Black" pitchFamily="34" charset="-120"/>
              </a:rPr>
              <a:t>C</a:t>
            </a:r>
            <a:pPr indent="0" marL="0">
              <a:buNone/>
            </a:pPr>
            <a:r>
              <a:rPr lang="en-US" sz="3400" b="1" spc="200" kern="0" dirty="0">
                <a:solidFill>
                  <a:srgbClr val="4300FF"/>
                </a:solidFill>
                <a:latin typeface="Arial Black" pitchFamily="34" charset="0"/>
                <a:ea typeface="Arial Black" pitchFamily="34" charset="-122"/>
                <a:cs typeface="Arial Black" pitchFamily="34" charset="-120"/>
              </a:rPr>
              <a:t>T</a:t>
            </a:r>
            <a:pPr indent="0" marL="0">
              <a:buNone/>
            </a:pPr>
            <a:r>
              <a:rPr lang="en-US" sz="3400" b="1" spc="200" kern="0" dirty="0">
                <a:solidFill>
                  <a:srgbClr val="6900FF"/>
                </a:solidFill>
                <a:latin typeface="Arial Black" pitchFamily="34" charset="0"/>
                <a:ea typeface="Arial Black" pitchFamily="34" charset="-122"/>
                <a:cs typeface="Arial Black" pitchFamily="34" charset="-120"/>
              </a:rPr>
              <a:t>I</a:t>
            </a:r>
            <a:pPr indent="0" marL="0">
              <a:buNone/>
            </a:pPr>
            <a:r>
              <a:rPr lang="en-US" sz="3400" b="1" spc="200" kern="0" dirty="0">
                <a:solidFill>
                  <a:srgbClr val="8E00FF"/>
                </a:solidFill>
                <a:latin typeface="Arial Black" pitchFamily="34" charset="0"/>
                <a:ea typeface="Arial Black" pitchFamily="34" charset="-122"/>
                <a:cs typeface="Arial Black" pitchFamily="34" charset="-120"/>
              </a:rPr>
              <a:t>V</a:t>
            </a:r>
            <a:pPr indent="0" marL="0">
              <a:buNone/>
            </a:pPr>
            <a:r>
              <a:rPr lang="en-US" sz="3400" b="1" spc="200" kern="0" dirty="0">
                <a:solidFill>
                  <a:srgbClr val="B400FF"/>
                </a:solidFill>
                <a:latin typeface="Arial Black" pitchFamily="34" charset="0"/>
                <a:ea typeface="Arial Black" pitchFamily="34" charset="-122"/>
                <a:cs typeface="Arial Black" pitchFamily="34" charset="-120"/>
              </a:rPr>
              <a:t>I</a:t>
            </a:r>
            <a:pPr indent="0" marL="0">
              <a:buNone/>
            </a:pPr>
            <a:r>
              <a:rPr lang="en-US" sz="3400" b="1" spc="200" kern="0" dirty="0">
                <a:solidFill>
                  <a:srgbClr val="DA00FF"/>
                </a:solidFill>
                <a:latin typeface="Arial Black" pitchFamily="34" charset="0"/>
                <a:ea typeface="Arial Black" pitchFamily="34" charset="-122"/>
                <a:cs typeface="Arial Black" pitchFamily="34" charset="-120"/>
              </a:rPr>
              <a:t>T</a:t>
            </a:r>
            <a:pPr indent="0" marL="0">
              <a:buNone/>
            </a:pPr>
            <a:r>
              <a:rPr lang="en-US" sz="3400" b="1" spc="200" kern="0" dirty="0">
                <a:solidFill>
                  <a:srgbClr val="FF00FF"/>
                </a:solidFill>
                <a:latin typeface="Arial Black" pitchFamily="34" charset="0"/>
                <a:ea typeface="Arial Black" pitchFamily="34" charset="-122"/>
                <a:cs typeface="Arial Black" pitchFamily="34" charset="-120"/>
              </a:rPr>
              <a:t>Y</a:t>
            </a:r>
            <a:endParaRPr lang="en-US" sz="3400" dirty="0"/>
          </a:p>
        </p:txBody>
      </p:sp>
      <p:sp>
        <p:nvSpPr>
          <p:cNvPr id="4" name="Shape 1"/>
          <p:cNvSpPr/>
          <p:nvPr/>
        </p:nvSpPr>
        <p:spPr>
          <a:xfrm>
            <a:off x="365760" y="914400"/>
            <a:ext cx="11430000" cy="18288"/>
          </a:xfrm>
          <a:prstGeom prst="rect">
            <a:avLst/>
          </a:prstGeom>
          <a:solidFill>
            <a:srgbClr val="DAA520"/>
          </a:solidFill>
          <a:ln w="12700">
            <a:solidFill>
              <a:srgbClr val="DAA520"/>
            </a:solidFill>
            <a:prstDash val="solid"/>
          </a:ln>
        </p:spPr>
      </p:sp>
      <p:sp>
        <p:nvSpPr>
          <p:cNvPr id="5" name="Text 2"/>
          <p:cNvSpPr/>
          <p:nvPr/>
        </p:nvSpPr>
        <p:spPr>
          <a:xfrm>
            <a:off x="365760" y="1005840"/>
            <a:ext cx="7132320" cy="2011680"/>
          </a:xfrm>
          <a:prstGeom prst="rect">
            <a:avLst/>
          </a:prstGeom>
          <a:noFill/>
          <a:ln/>
        </p:spPr>
        <p:txBody>
          <a:bodyPr wrap="square" rtlCol="0" anchor="t"/>
          <a:lstStyle/>
          <a:p>
            <a:pPr indent="0" marL="0">
              <a:buNone/>
            </a:pPr>
            <a:r>
              <a:rPr lang="en-US" sz="1500" b="1" dirty="0">
                <a:solidFill>
                  <a:srgbClr val="FFD700"/>
                </a:solidFill>
                <a:latin typeface="Arial" pitchFamily="34" charset="0"/>
                <a:ea typeface="Arial" pitchFamily="34" charset="-122"/>
                <a:cs typeface="Arial" pitchFamily="34" charset="-120"/>
              </a:rPr>
              <a:t>Damexplore Open Access</a:t>
            </a:r>
            <a:pPr indent="0" marL="0">
              <a:buNone/>
            </a:pPr>
            <a:r>
              <a:rPr lang="en-US" sz="1500" dirty="0">
                <a:solidFill>
                  <a:srgbClr val="CCCCCC"/>
                </a:solidFill>
                <a:latin typeface="Arial" pitchFamily="34" charset="0"/>
                <a:ea typeface="Arial" pitchFamily="34" charset="-122"/>
                <a:cs typeface="Arial" pitchFamily="34" charset="-120"/>
              </a:rPr>
              <a:t> is Lagos's first open access fibre internet network — a neutral, wholesale infrastructure platform open to all eligible connectivity operators across every category. Every invited operator receives dedicated, unlimited bandwidth — and every one of their end clients receives dedicated, unlimited internet access. No sharing. No contention. No caps. Access is strictly by invitation — we identify and invite the operators we want on our network. You cannot apply. If you hold the appropriate NCC licence or authorisation for your category and we believe you are the right fit, we will invite you.</a:t>
            </a:r>
            <a:endParaRPr lang="en-US" sz="1500" dirty="0"/>
          </a:p>
        </p:txBody>
      </p:sp>
      <p:sp>
        <p:nvSpPr>
          <p:cNvPr id="6" name="Text 3"/>
          <p:cNvSpPr/>
          <p:nvPr/>
        </p:nvSpPr>
        <p:spPr>
          <a:xfrm>
            <a:off x="365760" y="2926080"/>
            <a:ext cx="7132320" cy="1645920"/>
          </a:xfrm>
          <a:prstGeom prst="rect">
            <a:avLst/>
          </a:prstGeom>
          <a:noFill/>
          <a:ln/>
        </p:spPr>
        <p:txBody>
          <a:bodyPr wrap="square" rtlCol="0" anchor="t"/>
          <a:lstStyle/>
          <a:p>
            <a:pPr indent="0" marL="0">
              <a:buNone/>
            </a:pPr>
            <a:r>
              <a:rPr lang="en-US" sz="1500" b="1" dirty="0">
                <a:solidFill>
                  <a:srgbClr val="00FFCC"/>
                </a:solidFill>
                <a:latin typeface="Arial" pitchFamily="34" charset="0"/>
                <a:ea typeface="Arial" pitchFamily="34" charset="-122"/>
                <a:cs typeface="Arial" pitchFamily="34" charset="-120"/>
              </a:rPr>
              <a:t>Unlike traditional models</a:t>
            </a:r>
            <a:pPr indent="0" marL="0">
              <a:buNone/>
            </a:pPr>
            <a:r>
              <a:rPr lang="en-US" sz="1500" dirty="0">
                <a:solidFill>
                  <a:srgbClr val="CCCCCC"/>
                </a:solidFill>
                <a:latin typeface="Arial" pitchFamily="34" charset="0"/>
                <a:ea typeface="Arial" pitchFamily="34" charset="-122"/>
                <a:cs typeface="Arial" pitchFamily="34" charset="-120"/>
              </a:rPr>
              <a:t> where one provider owns both infrastructure and service, Damexplore operates as a </a:t>
            </a:r>
            <a:pPr indent="0" marL="0">
              <a:buNone/>
            </a:pPr>
            <a:r>
              <a:rPr lang="en-US" sz="1500" b="1" dirty="0">
                <a:solidFill>
                  <a:srgbClr val="FF6600"/>
                </a:solidFill>
                <a:latin typeface="Arial" pitchFamily="34" charset="0"/>
                <a:ea typeface="Arial" pitchFamily="34" charset="-122"/>
                <a:cs typeface="Arial" pitchFamily="34" charset="-120"/>
              </a:rPr>
              <a:t>neutral carrier</a:t>
            </a:r>
            <a:pPr indent="0" marL="0">
              <a:buNone/>
            </a:pPr>
            <a:r>
              <a:rPr lang="en-US" sz="1500" dirty="0">
                <a:solidFill>
                  <a:srgbClr val="CCCCCC"/>
                </a:solidFill>
                <a:latin typeface="Arial" pitchFamily="34" charset="0"/>
                <a:ea typeface="Arial" pitchFamily="34" charset="-122"/>
                <a:cs typeface="Arial" pitchFamily="34" charset="-120"/>
              </a:rPr>
              <a:t> — we build and maintain the network, our licensed partners compete to serve end users. More choice. Better prices. Faster internet for Lagos.</a:t>
            </a:r>
            <a:endParaRPr lang="en-US" sz="1500" dirty="0"/>
          </a:p>
        </p:txBody>
      </p:sp>
      <p:sp>
        <p:nvSpPr>
          <p:cNvPr id="7" name="Shape 4"/>
          <p:cNvSpPr/>
          <p:nvPr/>
        </p:nvSpPr>
        <p:spPr>
          <a:xfrm>
            <a:off x="7772400" y="1097280"/>
            <a:ext cx="4114800" cy="1280160"/>
          </a:xfrm>
          <a:prstGeom prst="rect">
            <a:avLst/>
          </a:prstGeom>
          <a:solidFill>
            <a:srgbClr val="111111"/>
          </a:solidFill>
          <a:ln w="19050">
            <a:solidFill>
              <a:srgbClr val="FF0080"/>
            </a:solidFill>
            <a:prstDash val="solid"/>
          </a:ln>
        </p:spPr>
      </p:sp>
      <p:sp>
        <p:nvSpPr>
          <p:cNvPr id="8" name="Text 5"/>
          <p:cNvSpPr/>
          <p:nvPr/>
        </p:nvSpPr>
        <p:spPr>
          <a:xfrm>
            <a:off x="7863840" y="1143000"/>
            <a:ext cx="3931920" cy="457200"/>
          </a:xfrm>
          <a:prstGeom prst="rect">
            <a:avLst/>
          </a:prstGeom>
          <a:noFill/>
          <a:ln/>
        </p:spPr>
        <p:txBody>
          <a:bodyPr wrap="square" rtlCol="0" anchor="ctr"/>
          <a:lstStyle/>
          <a:p>
            <a:pPr algn="ctr" indent="0" marL="0">
              <a:buNone/>
            </a:pPr>
            <a:r>
              <a:rPr lang="en-US" sz="1600" b="1" dirty="0">
                <a:solidFill>
                  <a:srgbClr val="FF0080"/>
                </a:solidFill>
                <a:latin typeface="Arial Black" pitchFamily="34" charset="0"/>
                <a:ea typeface="Arial Black" pitchFamily="34" charset="-122"/>
                <a:cs typeface="Arial Black" pitchFamily="34" charset="-120"/>
              </a:rPr>
              <a:t>OPENNESS</a:t>
            </a:r>
            <a:endParaRPr lang="en-US" sz="1600" dirty="0"/>
          </a:p>
        </p:txBody>
      </p:sp>
      <p:sp>
        <p:nvSpPr>
          <p:cNvPr id="9" name="Text 6"/>
          <p:cNvSpPr/>
          <p:nvPr/>
        </p:nvSpPr>
        <p:spPr>
          <a:xfrm>
            <a:off x="7863840" y="1600200"/>
            <a:ext cx="3931920" cy="640080"/>
          </a:xfrm>
          <a:prstGeom prst="rect">
            <a:avLst/>
          </a:prstGeom>
          <a:noFill/>
          <a:ln/>
        </p:spPr>
        <p:txBody>
          <a:bodyPr wrap="square" rtlCol="0" anchor="ctr"/>
          <a:lstStyle/>
          <a:p>
            <a:pPr algn="ctr" indent="0" marL="0">
              <a:buNone/>
            </a:pPr>
            <a:r>
              <a:rPr lang="en-US" sz="1200" dirty="0">
                <a:solidFill>
                  <a:srgbClr val="CCCCCC"/>
                </a:solidFill>
                <a:latin typeface="Arial" pitchFamily="34" charset="0"/>
                <a:ea typeface="Arial" pitchFamily="34" charset="-122"/>
                <a:cs typeface="Arial" pitchFamily="34" charset="-120"/>
              </a:rPr>
              <a:t>Equal wholesale access for all eligible partners</a:t>
            </a:r>
            <a:endParaRPr lang="en-US" sz="1200" dirty="0"/>
          </a:p>
        </p:txBody>
      </p:sp>
      <p:sp>
        <p:nvSpPr>
          <p:cNvPr id="10" name="Shape 7"/>
          <p:cNvSpPr/>
          <p:nvPr/>
        </p:nvSpPr>
        <p:spPr>
          <a:xfrm>
            <a:off x="7772400" y="2651760"/>
            <a:ext cx="4114800" cy="1280160"/>
          </a:xfrm>
          <a:prstGeom prst="rect">
            <a:avLst/>
          </a:prstGeom>
          <a:solidFill>
            <a:srgbClr val="111111"/>
          </a:solidFill>
          <a:ln w="19050">
            <a:solidFill>
              <a:srgbClr val="00CCFF"/>
            </a:solidFill>
            <a:prstDash val="solid"/>
          </a:ln>
        </p:spPr>
      </p:sp>
      <p:sp>
        <p:nvSpPr>
          <p:cNvPr id="11" name="Text 8"/>
          <p:cNvSpPr/>
          <p:nvPr/>
        </p:nvSpPr>
        <p:spPr>
          <a:xfrm>
            <a:off x="7863840" y="2697480"/>
            <a:ext cx="3931920" cy="457200"/>
          </a:xfrm>
          <a:prstGeom prst="rect">
            <a:avLst/>
          </a:prstGeom>
          <a:noFill/>
          <a:ln/>
        </p:spPr>
        <p:txBody>
          <a:bodyPr wrap="square" rtlCol="0" anchor="ctr"/>
          <a:lstStyle/>
          <a:p>
            <a:pPr algn="ctr" indent="0" marL="0">
              <a:buNone/>
            </a:pPr>
            <a:r>
              <a:rPr lang="en-US" sz="1600" b="1" dirty="0">
                <a:solidFill>
                  <a:srgbClr val="00CCFF"/>
                </a:solidFill>
                <a:latin typeface="Arial Black" pitchFamily="34" charset="0"/>
                <a:ea typeface="Arial Black" pitchFamily="34" charset="-122"/>
                <a:cs typeface="Arial Black" pitchFamily="34" charset="-120"/>
              </a:rPr>
              <a:t>NEUTRALITY</a:t>
            </a:r>
            <a:endParaRPr lang="en-US" sz="1600" dirty="0"/>
          </a:p>
        </p:txBody>
      </p:sp>
      <p:sp>
        <p:nvSpPr>
          <p:cNvPr id="12" name="Text 9"/>
          <p:cNvSpPr/>
          <p:nvPr/>
        </p:nvSpPr>
        <p:spPr>
          <a:xfrm>
            <a:off x="7863840" y="3154680"/>
            <a:ext cx="3931920" cy="640080"/>
          </a:xfrm>
          <a:prstGeom prst="rect">
            <a:avLst/>
          </a:prstGeom>
          <a:noFill/>
          <a:ln/>
        </p:spPr>
        <p:txBody>
          <a:bodyPr wrap="square" rtlCol="0" anchor="ctr"/>
          <a:lstStyle/>
          <a:p>
            <a:pPr algn="ctr" indent="0" marL="0">
              <a:buNone/>
            </a:pPr>
            <a:r>
              <a:rPr lang="en-US" sz="1200" dirty="0">
                <a:solidFill>
                  <a:srgbClr val="CCCCCC"/>
                </a:solidFill>
                <a:latin typeface="Arial" pitchFamily="34" charset="0"/>
                <a:ea typeface="Arial" pitchFamily="34" charset="-122"/>
                <a:cs typeface="Arial" pitchFamily="34" charset="-120"/>
              </a:rPr>
              <a:t>No preferential routing or exclusivity</a:t>
            </a:r>
            <a:endParaRPr lang="en-US" sz="1200" dirty="0"/>
          </a:p>
        </p:txBody>
      </p:sp>
      <p:sp>
        <p:nvSpPr>
          <p:cNvPr id="13" name="Shape 10"/>
          <p:cNvSpPr/>
          <p:nvPr/>
        </p:nvSpPr>
        <p:spPr>
          <a:xfrm>
            <a:off x="7772400" y="4206240"/>
            <a:ext cx="4114800" cy="1280160"/>
          </a:xfrm>
          <a:prstGeom prst="rect">
            <a:avLst/>
          </a:prstGeom>
          <a:solidFill>
            <a:srgbClr val="111111"/>
          </a:solidFill>
          <a:ln w="19050">
            <a:solidFill>
              <a:srgbClr val="00FF88"/>
            </a:solidFill>
            <a:prstDash val="solid"/>
          </a:ln>
        </p:spPr>
      </p:sp>
      <p:sp>
        <p:nvSpPr>
          <p:cNvPr id="14" name="Text 11"/>
          <p:cNvSpPr/>
          <p:nvPr/>
        </p:nvSpPr>
        <p:spPr>
          <a:xfrm>
            <a:off x="7863840" y="4251960"/>
            <a:ext cx="3931920" cy="457200"/>
          </a:xfrm>
          <a:prstGeom prst="rect">
            <a:avLst/>
          </a:prstGeom>
          <a:noFill/>
          <a:ln/>
        </p:spPr>
        <p:txBody>
          <a:bodyPr wrap="square" rtlCol="0" anchor="ctr"/>
          <a:lstStyle/>
          <a:p>
            <a:pPr algn="ctr" indent="0" marL="0">
              <a:buNone/>
            </a:pPr>
            <a:r>
              <a:rPr lang="en-US" sz="1600" b="1" dirty="0">
                <a:solidFill>
                  <a:srgbClr val="00FF88"/>
                </a:solidFill>
                <a:latin typeface="Arial Black" pitchFamily="34" charset="0"/>
                <a:ea typeface="Arial Black" pitchFamily="34" charset="-122"/>
                <a:cs typeface="Arial Black" pitchFamily="34" charset="-120"/>
              </a:rPr>
              <a:t>SCALABILITY</a:t>
            </a:r>
            <a:endParaRPr lang="en-US" sz="1600" dirty="0"/>
          </a:p>
        </p:txBody>
      </p:sp>
      <p:sp>
        <p:nvSpPr>
          <p:cNvPr id="15" name="Text 12"/>
          <p:cNvSpPr/>
          <p:nvPr/>
        </p:nvSpPr>
        <p:spPr>
          <a:xfrm>
            <a:off x="7863840" y="4709160"/>
            <a:ext cx="3931920" cy="640080"/>
          </a:xfrm>
          <a:prstGeom prst="rect">
            <a:avLst/>
          </a:prstGeom>
          <a:noFill/>
          <a:ln/>
        </p:spPr>
        <p:txBody>
          <a:bodyPr wrap="square" rtlCol="0" anchor="ctr"/>
          <a:lstStyle/>
          <a:p>
            <a:pPr algn="ctr" indent="0" marL="0">
              <a:buNone/>
            </a:pPr>
            <a:r>
              <a:rPr lang="en-US" sz="1200" dirty="0">
                <a:solidFill>
                  <a:srgbClr val="CCCCCC"/>
                </a:solidFill>
                <a:latin typeface="Arial" pitchFamily="34" charset="0"/>
                <a:ea typeface="Arial" pitchFamily="34" charset="-122"/>
                <a:cs typeface="Arial" pitchFamily="34" charset="-120"/>
              </a:rPr>
              <a:t>From one estate to city-wide coverage</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alphaModFix amt="40000"/>
          </a:blip>
          <a:stretch>
            <a:fillRect/>
          </a:stretch>
        </p:blipFill>
        <p:spPr>
          <a:xfrm>
            <a:off x="10789920" y="91440"/>
            <a:ext cx="1188720" cy="1188720"/>
          </a:xfrm>
          <a:prstGeom prst="rect">
            <a:avLst/>
          </a:prstGeom>
        </p:spPr>
      </p:pic>
      <p:sp>
        <p:nvSpPr>
          <p:cNvPr id="3" name="Text 0"/>
          <p:cNvSpPr/>
          <p:nvPr/>
        </p:nvSpPr>
        <p:spPr>
          <a:xfrm>
            <a:off x="365760" y="137160"/>
            <a:ext cx="10241280" cy="777240"/>
          </a:xfrm>
          <a:prstGeom prst="rect">
            <a:avLst/>
          </a:prstGeom>
          <a:noFill/>
          <a:ln/>
        </p:spPr>
        <p:txBody>
          <a:bodyPr wrap="square" lIns="0" tIns="0" rIns="0" bIns="0" rtlCol="0" anchor="ctr"/>
          <a:lstStyle/>
          <a:p>
            <a:pPr indent="0" marL="0">
              <a:buNone/>
            </a:pPr>
            <a:r>
              <a:rPr lang="en-US" sz="3400" b="1" spc="200" kern="0" dirty="0">
                <a:solidFill>
                  <a:srgbClr val="FFFF00"/>
                </a:solidFill>
                <a:latin typeface="Arial Black" pitchFamily="34" charset="0"/>
                <a:ea typeface="Arial Black" pitchFamily="34" charset="-122"/>
                <a:cs typeface="Arial Black" pitchFamily="34" charset="-120"/>
              </a:rPr>
              <a:t>W</a:t>
            </a:r>
            <a:pPr indent="0" marL="0">
              <a:buNone/>
            </a:pPr>
            <a:r>
              <a:rPr lang="en-US" sz="3400" b="1" spc="200" kern="0" dirty="0">
                <a:solidFill>
                  <a:srgbClr val="D1FF00"/>
                </a:solidFill>
                <a:latin typeface="Arial Black" pitchFamily="34" charset="0"/>
                <a:ea typeface="Arial Black" pitchFamily="34" charset="-122"/>
                <a:cs typeface="Arial Black" pitchFamily="34" charset="-120"/>
              </a:rPr>
              <a:t>H</a:t>
            </a:r>
            <a:pPr indent="0" marL="0">
              <a:buNone/>
            </a:pPr>
            <a:r>
              <a:rPr lang="en-US" sz="3400" b="1" spc="200" kern="0" dirty="0">
                <a:solidFill>
                  <a:srgbClr val="A4FF00"/>
                </a:solidFill>
                <a:latin typeface="Arial Black" pitchFamily="34" charset="0"/>
                <a:ea typeface="Arial Black" pitchFamily="34" charset="-122"/>
                <a:cs typeface="Arial Black" pitchFamily="34" charset="-120"/>
              </a:rPr>
              <a:t>A</a:t>
            </a:r>
            <a:pPr indent="0" marL="0">
              <a:buNone/>
            </a:pPr>
            <a:r>
              <a:rPr lang="en-US" sz="3400" b="1" spc="200" kern="0" dirty="0">
                <a:solidFill>
                  <a:srgbClr val="76FF00"/>
                </a:solidFill>
                <a:latin typeface="Arial Black" pitchFamily="34" charset="0"/>
                <a:ea typeface="Arial Black" pitchFamily="34" charset="-122"/>
                <a:cs typeface="Arial Black" pitchFamily="34" charset="-120"/>
              </a:rPr>
              <a:t>T</a:t>
            </a:r>
            <a:pPr indent="0" marL="0">
              <a:buNone/>
            </a:pPr>
            <a:r>
              <a:rPr lang="en-US" sz="3400" b="1" spc="200" kern="0" dirty="0">
                <a:solidFill>
                  <a:srgbClr val="49FF00"/>
                </a:solidFill>
                <a:latin typeface="Arial Black" pitchFamily="34" charset="0"/>
                <a:ea typeface="Arial Black" pitchFamily="34" charset="-122"/>
                <a:cs typeface="Arial Black" pitchFamily="34" charset="-120"/>
              </a:rPr>
              <a:t> </a:t>
            </a:r>
            <a:pPr indent="0" marL="0">
              <a:buNone/>
            </a:pPr>
            <a:r>
              <a:rPr lang="en-US" sz="3400" b="1" spc="200" kern="0" dirty="0">
                <a:solidFill>
                  <a:srgbClr val="1BFF00"/>
                </a:solidFill>
                <a:latin typeface="Arial Black" pitchFamily="34" charset="0"/>
                <a:ea typeface="Arial Black" pitchFamily="34" charset="-122"/>
                <a:cs typeface="Arial Black" pitchFamily="34" charset="-120"/>
              </a:rPr>
              <a:t>I</a:t>
            </a:r>
            <a:pPr indent="0" marL="0">
              <a:buNone/>
            </a:pPr>
            <a:r>
              <a:rPr lang="en-US" sz="3400" b="1" spc="200" kern="0" dirty="0">
                <a:solidFill>
                  <a:srgbClr val="00FF12"/>
                </a:solidFill>
                <a:latin typeface="Arial Black" pitchFamily="34" charset="0"/>
                <a:ea typeface="Arial Black" pitchFamily="34" charset="-122"/>
                <a:cs typeface="Arial Black" pitchFamily="34" charset="-120"/>
              </a:rPr>
              <a:t>S</a:t>
            </a:r>
            <a:pPr indent="0" marL="0">
              <a:buNone/>
            </a:pPr>
            <a:r>
              <a:rPr lang="en-US" sz="3400" b="1" spc="200" kern="0" dirty="0">
                <a:solidFill>
                  <a:srgbClr val="00FF40"/>
                </a:solidFill>
                <a:latin typeface="Arial Black" pitchFamily="34" charset="0"/>
                <a:ea typeface="Arial Black" pitchFamily="34" charset="-122"/>
                <a:cs typeface="Arial Black" pitchFamily="34" charset="-120"/>
              </a:rPr>
              <a:t> </a:t>
            </a:r>
            <a:pPr indent="0" marL="0">
              <a:buNone/>
            </a:pPr>
            <a:r>
              <a:rPr lang="en-US" sz="3400" b="1" spc="200" kern="0" dirty="0">
                <a:solidFill>
                  <a:srgbClr val="00FF6D"/>
                </a:solidFill>
                <a:latin typeface="Arial Black" pitchFamily="34" charset="0"/>
                <a:ea typeface="Arial Black" pitchFamily="34" charset="-122"/>
                <a:cs typeface="Arial Black" pitchFamily="34" charset="-120"/>
              </a:rPr>
              <a:t>O</a:t>
            </a:r>
            <a:pPr indent="0" marL="0">
              <a:buNone/>
            </a:pPr>
            <a:r>
              <a:rPr lang="en-US" sz="3400" b="1" spc="200" kern="0" dirty="0">
                <a:solidFill>
                  <a:srgbClr val="00FF9B"/>
                </a:solidFill>
                <a:latin typeface="Arial Black" pitchFamily="34" charset="0"/>
                <a:ea typeface="Arial Black" pitchFamily="34" charset="-122"/>
                <a:cs typeface="Arial Black" pitchFamily="34" charset="-120"/>
              </a:rPr>
              <a:t>P</a:t>
            </a:r>
            <a:pPr indent="0" marL="0">
              <a:buNone/>
            </a:pPr>
            <a:r>
              <a:rPr lang="en-US" sz="3400" b="1" spc="200" kern="0" dirty="0">
                <a:solidFill>
                  <a:srgbClr val="00FFC8"/>
                </a:solidFill>
                <a:latin typeface="Arial Black" pitchFamily="34" charset="0"/>
                <a:ea typeface="Arial Black" pitchFamily="34" charset="-122"/>
                <a:cs typeface="Arial Black" pitchFamily="34" charset="-120"/>
              </a:rPr>
              <a:t>E</a:t>
            </a:r>
            <a:pPr indent="0" marL="0">
              <a:buNone/>
            </a:pPr>
            <a:r>
              <a:rPr lang="en-US" sz="3400" b="1" spc="200" kern="0" dirty="0">
                <a:solidFill>
                  <a:srgbClr val="00FFF6"/>
                </a:solidFill>
                <a:latin typeface="Arial Black" pitchFamily="34" charset="0"/>
                <a:ea typeface="Arial Black" pitchFamily="34" charset="-122"/>
                <a:cs typeface="Arial Black" pitchFamily="34" charset="-120"/>
              </a:rPr>
              <a:t>N</a:t>
            </a:r>
            <a:pPr indent="0" marL="0">
              <a:buNone/>
            </a:pPr>
            <a:r>
              <a:rPr lang="en-US" sz="3400" b="1" spc="200" kern="0" dirty="0">
                <a:solidFill>
                  <a:srgbClr val="00DBFF"/>
                </a:solidFill>
                <a:latin typeface="Arial Black" pitchFamily="34" charset="0"/>
                <a:ea typeface="Arial Black" pitchFamily="34" charset="-122"/>
                <a:cs typeface="Arial Black" pitchFamily="34" charset="-120"/>
              </a:rPr>
              <a:t> </a:t>
            </a:r>
            <a:pPr indent="0" marL="0">
              <a:buNone/>
            </a:pPr>
            <a:r>
              <a:rPr lang="en-US" sz="3400" b="1" spc="200" kern="0" dirty="0">
                <a:solidFill>
                  <a:srgbClr val="00ADFF"/>
                </a:solidFill>
                <a:latin typeface="Arial Black" pitchFamily="34" charset="0"/>
                <a:ea typeface="Arial Black" pitchFamily="34" charset="-122"/>
                <a:cs typeface="Arial Black" pitchFamily="34" charset="-120"/>
              </a:rPr>
              <a:t>A</a:t>
            </a:r>
            <a:pPr indent="0" marL="0">
              <a:buNone/>
            </a:pPr>
            <a:r>
              <a:rPr lang="en-US" sz="3400" b="1" spc="200" kern="0" dirty="0">
                <a:solidFill>
                  <a:srgbClr val="0080FF"/>
                </a:solidFill>
                <a:latin typeface="Arial Black" pitchFamily="34" charset="0"/>
                <a:ea typeface="Arial Black" pitchFamily="34" charset="-122"/>
                <a:cs typeface="Arial Black" pitchFamily="34" charset="-120"/>
              </a:rPr>
              <a:t>C</a:t>
            </a:r>
            <a:pPr indent="0" marL="0">
              <a:buNone/>
            </a:pPr>
            <a:r>
              <a:rPr lang="en-US" sz="3400" b="1" spc="200" kern="0" dirty="0">
                <a:solidFill>
                  <a:srgbClr val="0052FF"/>
                </a:solidFill>
                <a:latin typeface="Arial Black" pitchFamily="34" charset="0"/>
                <a:ea typeface="Arial Black" pitchFamily="34" charset="-122"/>
                <a:cs typeface="Arial Black" pitchFamily="34" charset="-120"/>
              </a:rPr>
              <a:t>C</a:t>
            </a:r>
            <a:pPr indent="0" marL="0">
              <a:buNone/>
            </a:pPr>
            <a:r>
              <a:rPr lang="en-US" sz="3400" b="1" spc="200" kern="0" dirty="0">
                <a:solidFill>
                  <a:srgbClr val="0024FF"/>
                </a:solidFill>
                <a:latin typeface="Arial Black" pitchFamily="34" charset="0"/>
                <a:ea typeface="Arial Black" pitchFamily="34" charset="-122"/>
                <a:cs typeface="Arial Black" pitchFamily="34" charset="-120"/>
              </a:rPr>
              <a:t>E</a:t>
            </a:r>
            <a:pPr indent="0" marL="0">
              <a:buNone/>
            </a:pPr>
            <a:r>
              <a:rPr lang="en-US" sz="3400" b="1" spc="200" kern="0" dirty="0">
                <a:solidFill>
                  <a:srgbClr val="0900FF"/>
                </a:solidFill>
                <a:latin typeface="Arial Black" pitchFamily="34" charset="0"/>
                <a:ea typeface="Arial Black" pitchFamily="34" charset="-122"/>
                <a:cs typeface="Arial Black" pitchFamily="34" charset="-120"/>
              </a:rPr>
              <a:t>S</a:t>
            </a:r>
            <a:pPr indent="0" marL="0">
              <a:buNone/>
            </a:pPr>
            <a:r>
              <a:rPr lang="en-US" sz="3400" b="1" spc="200" kern="0" dirty="0">
                <a:solidFill>
                  <a:srgbClr val="3700FF"/>
                </a:solidFill>
                <a:latin typeface="Arial Black" pitchFamily="34" charset="0"/>
                <a:ea typeface="Arial Black" pitchFamily="34" charset="-122"/>
                <a:cs typeface="Arial Black" pitchFamily="34" charset="-120"/>
              </a:rPr>
              <a:t>S</a:t>
            </a:r>
            <a:pPr indent="0" marL="0">
              <a:buNone/>
            </a:pPr>
            <a:r>
              <a:rPr lang="en-US" sz="3400" b="1" spc="200" kern="0" dirty="0">
                <a:solidFill>
                  <a:srgbClr val="6400FF"/>
                </a:solidFill>
                <a:latin typeface="Arial Black" pitchFamily="34" charset="0"/>
                <a:ea typeface="Arial Black" pitchFamily="34" charset="-122"/>
                <a:cs typeface="Arial Black" pitchFamily="34" charset="-120"/>
              </a:rPr>
              <a:t> </a:t>
            </a:r>
            <a:pPr indent="0" marL="0">
              <a:buNone/>
            </a:pPr>
            <a:r>
              <a:rPr lang="en-US" sz="3400" b="1" spc="200" kern="0" dirty="0">
                <a:solidFill>
                  <a:srgbClr val="9200FF"/>
                </a:solidFill>
                <a:latin typeface="Arial Black" pitchFamily="34" charset="0"/>
                <a:ea typeface="Arial Black" pitchFamily="34" charset="-122"/>
                <a:cs typeface="Arial Black" pitchFamily="34" charset="-120"/>
              </a:rPr>
              <a:t>I</a:t>
            </a:r>
            <a:pPr indent="0" marL="0">
              <a:buNone/>
            </a:pPr>
            <a:r>
              <a:rPr lang="en-US" sz="3400" b="1" spc="200" kern="0" dirty="0">
                <a:solidFill>
                  <a:srgbClr val="BF00FF"/>
                </a:solidFill>
                <a:latin typeface="Arial Black" pitchFamily="34" charset="0"/>
                <a:ea typeface="Arial Black" pitchFamily="34" charset="-122"/>
                <a:cs typeface="Arial Black" pitchFamily="34" charset="-120"/>
              </a:rPr>
              <a:t>N</a:t>
            </a:r>
            <a:pPr indent="0" marL="0">
              <a:buNone/>
            </a:pPr>
            <a:r>
              <a:rPr lang="en-US" sz="3400" b="1" spc="200" kern="0" dirty="0">
                <a:solidFill>
                  <a:srgbClr val="ED00FF"/>
                </a:solidFill>
                <a:latin typeface="Arial Black" pitchFamily="34" charset="0"/>
                <a:ea typeface="Arial Black" pitchFamily="34" charset="-122"/>
                <a:cs typeface="Arial Black" pitchFamily="34" charset="-120"/>
              </a:rPr>
              <a:t>T</a:t>
            </a:r>
            <a:pPr indent="0" marL="0">
              <a:buNone/>
            </a:pPr>
            <a:r>
              <a:rPr lang="en-US" sz="3400" b="1" spc="200" kern="0" dirty="0">
                <a:solidFill>
                  <a:srgbClr val="FF00E4"/>
                </a:solidFill>
                <a:latin typeface="Arial Black" pitchFamily="34" charset="0"/>
                <a:ea typeface="Arial Black" pitchFamily="34" charset="-122"/>
                <a:cs typeface="Arial Black" pitchFamily="34" charset="-120"/>
              </a:rPr>
              <a:t>E</a:t>
            </a:r>
            <a:pPr indent="0" marL="0">
              <a:buNone/>
            </a:pPr>
            <a:r>
              <a:rPr lang="en-US" sz="3400" b="1" spc="200" kern="0" dirty="0">
                <a:solidFill>
                  <a:srgbClr val="FF00B6"/>
                </a:solidFill>
                <a:latin typeface="Arial Black" pitchFamily="34" charset="0"/>
                <a:ea typeface="Arial Black" pitchFamily="34" charset="-122"/>
                <a:cs typeface="Arial Black" pitchFamily="34" charset="-120"/>
              </a:rPr>
              <a:t>R</a:t>
            </a:r>
            <a:pPr indent="0" marL="0">
              <a:buNone/>
            </a:pPr>
            <a:r>
              <a:rPr lang="en-US" sz="3400" b="1" spc="200" kern="0" dirty="0">
                <a:solidFill>
                  <a:srgbClr val="FF0089"/>
                </a:solidFill>
                <a:latin typeface="Arial Black" pitchFamily="34" charset="0"/>
                <a:ea typeface="Arial Black" pitchFamily="34" charset="-122"/>
                <a:cs typeface="Arial Black" pitchFamily="34" charset="-120"/>
              </a:rPr>
              <a:t>N</a:t>
            </a:r>
            <a:pPr indent="0" marL="0">
              <a:buNone/>
            </a:pPr>
            <a:r>
              <a:rPr lang="en-US" sz="3400" b="1" spc="200" kern="0" dirty="0">
                <a:solidFill>
                  <a:srgbClr val="FF005B"/>
                </a:solidFill>
                <a:latin typeface="Arial Black" pitchFamily="34" charset="0"/>
                <a:ea typeface="Arial Black" pitchFamily="34" charset="-122"/>
                <a:cs typeface="Arial Black" pitchFamily="34" charset="-120"/>
              </a:rPr>
              <a:t>E</a:t>
            </a:r>
            <a:pPr indent="0" marL="0">
              <a:buNone/>
            </a:pPr>
            <a:r>
              <a:rPr lang="en-US" sz="3400" b="1" spc="200" kern="0" dirty="0">
                <a:solidFill>
                  <a:srgbClr val="FF002E"/>
                </a:solidFill>
                <a:latin typeface="Arial Black" pitchFamily="34" charset="0"/>
                <a:ea typeface="Arial Black" pitchFamily="34" charset="-122"/>
                <a:cs typeface="Arial Black" pitchFamily="34" charset="-120"/>
              </a:rPr>
              <a:t>T</a:t>
            </a:r>
            <a:pPr indent="0" marL="0">
              <a:buNone/>
            </a:pPr>
            <a:r>
              <a:rPr lang="en-US" sz="3400" b="1" spc="200" kern="0" dirty="0">
                <a:solidFill>
                  <a:srgbClr val="FF0000"/>
                </a:solidFill>
                <a:latin typeface="Arial Black" pitchFamily="34" charset="0"/>
                <a:ea typeface="Arial Black" pitchFamily="34" charset="-122"/>
                <a:cs typeface="Arial Black" pitchFamily="34" charset="-120"/>
              </a:rPr>
              <a:t>?</a:t>
            </a:r>
            <a:endParaRPr lang="en-US" sz="3400" dirty="0"/>
          </a:p>
        </p:txBody>
      </p:sp>
      <p:sp>
        <p:nvSpPr>
          <p:cNvPr id="4" name="Shape 1"/>
          <p:cNvSpPr/>
          <p:nvPr/>
        </p:nvSpPr>
        <p:spPr>
          <a:xfrm>
            <a:off x="365760" y="914400"/>
            <a:ext cx="11430000" cy="18288"/>
          </a:xfrm>
          <a:prstGeom prst="rect">
            <a:avLst/>
          </a:prstGeom>
          <a:solidFill>
            <a:srgbClr val="DAA520"/>
          </a:solidFill>
          <a:ln w="12700">
            <a:solidFill>
              <a:srgbClr val="DAA520"/>
            </a:solidFill>
            <a:prstDash val="solid"/>
          </a:ln>
        </p:spPr>
      </p:sp>
      <p:sp>
        <p:nvSpPr>
          <p:cNvPr id="5" name="Text 2"/>
          <p:cNvSpPr/>
          <p:nvPr/>
        </p:nvSpPr>
        <p:spPr>
          <a:xfrm>
            <a:off x="365760" y="1005840"/>
            <a:ext cx="11430000" cy="822960"/>
          </a:xfrm>
          <a:prstGeom prst="rect">
            <a:avLst/>
          </a:prstGeom>
          <a:noFill/>
          <a:ln/>
        </p:spPr>
        <p:txBody>
          <a:bodyPr wrap="square" rtlCol="0" anchor="ctr"/>
          <a:lstStyle/>
          <a:p>
            <a:pPr indent="0" marL="0">
              <a:buNone/>
            </a:pPr>
            <a:r>
              <a:rPr lang="en-US" sz="1500" dirty="0">
                <a:solidFill>
                  <a:srgbClr val="CCCCCC"/>
                </a:solidFill>
                <a:latin typeface="Arial" pitchFamily="34" charset="0"/>
                <a:ea typeface="Arial" pitchFamily="34" charset="-122"/>
                <a:cs typeface="Arial" pitchFamily="34" charset="-120"/>
              </a:rPr>
              <a:t>Open access separates infrastructure ownership from service delivery. Damexplore builds and owns the fibre. Licensed partners compete to serve customers on top of it.</a:t>
            </a:r>
            <a:endParaRPr lang="en-US" sz="1500" dirty="0"/>
          </a:p>
        </p:txBody>
      </p:sp>
      <p:sp>
        <p:nvSpPr>
          <p:cNvPr id="6" name="Shape 3"/>
          <p:cNvSpPr/>
          <p:nvPr/>
        </p:nvSpPr>
        <p:spPr>
          <a:xfrm>
            <a:off x="365760" y="1920240"/>
            <a:ext cx="5486400" cy="1143000"/>
          </a:xfrm>
          <a:prstGeom prst="rect">
            <a:avLst/>
          </a:prstGeom>
          <a:solidFill>
            <a:srgbClr val="0A0A0A"/>
          </a:solidFill>
          <a:ln w="12700">
            <a:solidFill>
              <a:srgbClr val="FF0080"/>
            </a:solidFill>
            <a:prstDash val="solid"/>
          </a:ln>
        </p:spPr>
      </p:sp>
      <p:sp>
        <p:nvSpPr>
          <p:cNvPr id="7" name="Shape 4"/>
          <p:cNvSpPr/>
          <p:nvPr/>
        </p:nvSpPr>
        <p:spPr>
          <a:xfrm>
            <a:off x="365760" y="1920240"/>
            <a:ext cx="109728" cy="1143000"/>
          </a:xfrm>
          <a:prstGeom prst="rect">
            <a:avLst/>
          </a:prstGeom>
          <a:solidFill>
            <a:srgbClr val="FF0080"/>
          </a:solidFill>
          <a:ln w="12700">
            <a:solidFill>
              <a:srgbClr val="FF0080"/>
            </a:solidFill>
            <a:prstDash val="solid"/>
          </a:ln>
        </p:spPr>
      </p:sp>
      <p:sp>
        <p:nvSpPr>
          <p:cNvPr id="8" name="Text 5"/>
          <p:cNvSpPr/>
          <p:nvPr/>
        </p:nvSpPr>
        <p:spPr>
          <a:xfrm>
            <a:off x="548640" y="1993392"/>
            <a:ext cx="5212080" cy="411480"/>
          </a:xfrm>
          <a:prstGeom prst="rect">
            <a:avLst/>
          </a:prstGeom>
          <a:noFill/>
          <a:ln/>
        </p:spPr>
        <p:txBody>
          <a:bodyPr wrap="square" rtlCol="0" anchor="ctr"/>
          <a:lstStyle/>
          <a:p>
            <a:pPr indent="0" marL="0">
              <a:buNone/>
            </a:pPr>
            <a:r>
              <a:rPr lang="en-US" sz="1300" b="1" dirty="0">
                <a:solidFill>
                  <a:srgbClr val="FF0080"/>
                </a:solidFill>
                <a:latin typeface="Arial Black" pitchFamily="34" charset="0"/>
                <a:ea typeface="Arial Black" pitchFamily="34" charset="-122"/>
                <a:cs typeface="Arial Black" pitchFamily="34" charset="-120"/>
              </a:rPr>
              <a:t>HIGH DEPLOYMENT COST</a:t>
            </a:r>
            <a:endParaRPr lang="en-US" sz="1300" dirty="0"/>
          </a:p>
        </p:txBody>
      </p:sp>
      <p:sp>
        <p:nvSpPr>
          <p:cNvPr id="9" name="Text 6"/>
          <p:cNvSpPr/>
          <p:nvPr/>
        </p:nvSpPr>
        <p:spPr>
          <a:xfrm>
            <a:off x="548640" y="2450592"/>
            <a:ext cx="5212080" cy="50292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Partners share infrastructure — no parallel builds</a:t>
            </a:r>
            <a:endParaRPr lang="en-US" sz="1200" dirty="0"/>
          </a:p>
        </p:txBody>
      </p:sp>
      <p:sp>
        <p:nvSpPr>
          <p:cNvPr id="10" name="Shape 7"/>
          <p:cNvSpPr/>
          <p:nvPr/>
        </p:nvSpPr>
        <p:spPr>
          <a:xfrm>
            <a:off x="365760" y="3291840"/>
            <a:ext cx="5486400" cy="1143000"/>
          </a:xfrm>
          <a:prstGeom prst="rect">
            <a:avLst/>
          </a:prstGeom>
          <a:solidFill>
            <a:srgbClr val="0A0A0A"/>
          </a:solidFill>
          <a:ln w="12700">
            <a:solidFill>
              <a:srgbClr val="FF8800"/>
            </a:solidFill>
            <a:prstDash val="solid"/>
          </a:ln>
        </p:spPr>
      </p:sp>
      <p:sp>
        <p:nvSpPr>
          <p:cNvPr id="11" name="Shape 8"/>
          <p:cNvSpPr/>
          <p:nvPr/>
        </p:nvSpPr>
        <p:spPr>
          <a:xfrm>
            <a:off x="365760" y="3291840"/>
            <a:ext cx="109728" cy="1143000"/>
          </a:xfrm>
          <a:prstGeom prst="rect">
            <a:avLst/>
          </a:prstGeom>
          <a:solidFill>
            <a:srgbClr val="FF8800"/>
          </a:solidFill>
          <a:ln w="12700">
            <a:solidFill>
              <a:srgbClr val="FF8800"/>
            </a:solidFill>
            <a:prstDash val="solid"/>
          </a:ln>
        </p:spPr>
      </p:sp>
      <p:sp>
        <p:nvSpPr>
          <p:cNvPr id="12" name="Text 9"/>
          <p:cNvSpPr/>
          <p:nvPr/>
        </p:nvSpPr>
        <p:spPr>
          <a:xfrm>
            <a:off x="548640" y="3364992"/>
            <a:ext cx="5212080" cy="411480"/>
          </a:xfrm>
          <a:prstGeom prst="rect">
            <a:avLst/>
          </a:prstGeom>
          <a:noFill/>
          <a:ln/>
        </p:spPr>
        <p:txBody>
          <a:bodyPr wrap="square" rtlCol="0" anchor="ctr"/>
          <a:lstStyle/>
          <a:p>
            <a:pPr indent="0" marL="0">
              <a:buNone/>
            </a:pPr>
            <a:r>
              <a:rPr lang="en-US" sz="1300" b="1" dirty="0">
                <a:solidFill>
                  <a:srgbClr val="FF8800"/>
                </a:solidFill>
                <a:latin typeface="Arial Black" pitchFamily="34" charset="0"/>
                <a:ea typeface="Arial Black" pitchFamily="34" charset="-122"/>
                <a:cs typeface="Arial Black" pitchFamily="34" charset="-120"/>
              </a:rPr>
              <a:t>LIMITED ISP COMPETITION</a:t>
            </a:r>
            <a:endParaRPr lang="en-US" sz="1300" dirty="0"/>
          </a:p>
        </p:txBody>
      </p:sp>
      <p:sp>
        <p:nvSpPr>
          <p:cNvPr id="13" name="Text 10"/>
          <p:cNvSpPr/>
          <p:nvPr/>
        </p:nvSpPr>
        <p:spPr>
          <a:xfrm>
            <a:off x="548640" y="3822192"/>
            <a:ext cx="5212080" cy="50292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Multiple ISPs on same street drive prices down</a:t>
            </a:r>
            <a:endParaRPr lang="en-US" sz="1200" dirty="0"/>
          </a:p>
        </p:txBody>
      </p:sp>
      <p:sp>
        <p:nvSpPr>
          <p:cNvPr id="14" name="Shape 11"/>
          <p:cNvSpPr/>
          <p:nvPr/>
        </p:nvSpPr>
        <p:spPr>
          <a:xfrm>
            <a:off x="365760" y="4663440"/>
            <a:ext cx="5486400" cy="1143000"/>
          </a:xfrm>
          <a:prstGeom prst="rect">
            <a:avLst/>
          </a:prstGeom>
          <a:solidFill>
            <a:srgbClr val="0A0A0A"/>
          </a:solidFill>
          <a:ln w="12700">
            <a:solidFill>
              <a:srgbClr val="FFD700"/>
            </a:solidFill>
            <a:prstDash val="solid"/>
          </a:ln>
        </p:spPr>
      </p:sp>
      <p:sp>
        <p:nvSpPr>
          <p:cNvPr id="15" name="Shape 12"/>
          <p:cNvSpPr/>
          <p:nvPr/>
        </p:nvSpPr>
        <p:spPr>
          <a:xfrm>
            <a:off x="365760" y="4663440"/>
            <a:ext cx="109728" cy="1143000"/>
          </a:xfrm>
          <a:prstGeom prst="rect">
            <a:avLst/>
          </a:prstGeom>
          <a:solidFill>
            <a:srgbClr val="FFD700"/>
          </a:solidFill>
          <a:ln w="12700">
            <a:solidFill>
              <a:srgbClr val="FFD700"/>
            </a:solidFill>
            <a:prstDash val="solid"/>
          </a:ln>
        </p:spPr>
      </p:sp>
      <p:sp>
        <p:nvSpPr>
          <p:cNvPr id="16" name="Text 13"/>
          <p:cNvSpPr/>
          <p:nvPr/>
        </p:nvSpPr>
        <p:spPr>
          <a:xfrm>
            <a:off x="548640" y="4736592"/>
            <a:ext cx="5212080" cy="411480"/>
          </a:xfrm>
          <a:prstGeom prst="rect">
            <a:avLst/>
          </a:prstGeom>
          <a:noFill/>
          <a:ln/>
        </p:spPr>
        <p:txBody>
          <a:bodyPr wrap="square" rtlCol="0" anchor="ctr"/>
          <a:lstStyle/>
          <a:p>
            <a:pPr indent="0" marL="0">
              <a:buNone/>
            </a:pPr>
            <a:r>
              <a:rPr lang="en-US" sz="1300" b="1" dirty="0">
                <a:solidFill>
                  <a:srgbClr val="FFD700"/>
                </a:solidFill>
                <a:latin typeface="Arial Black" pitchFamily="34" charset="0"/>
                <a:ea typeface="Arial Black" pitchFamily="34" charset="-122"/>
                <a:cs typeface="Arial Black" pitchFamily="34" charset="-120"/>
              </a:rPr>
              <a:t>UNRELIABLE CONNECTIVITY</a:t>
            </a:r>
            <a:endParaRPr lang="en-US" sz="1300" dirty="0"/>
          </a:p>
        </p:txBody>
      </p:sp>
      <p:sp>
        <p:nvSpPr>
          <p:cNvPr id="17" name="Text 14"/>
          <p:cNvSpPr/>
          <p:nvPr/>
        </p:nvSpPr>
        <p:spPr>
          <a:xfrm>
            <a:off x="548640" y="5193792"/>
            <a:ext cx="5212080" cy="50292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Managed fibre delivers consistent gigabit speeds</a:t>
            </a:r>
            <a:endParaRPr lang="en-US" sz="1200" dirty="0"/>
          </a:p>
        </p:txBody>
      </p:sp>
      <p:sp>
        <p:nvSpPr>
          <p:cNvPr id="18" name="Shape 15"/>
          <p:cNvSpPr/>
          <p:nvPr/>
        </p:nvSpPr>
        <p:spPr>
          <a:xfrm>
            <a:off x="6217920" y="1920240"/>
            <a:ext cx="5486400" cy="1143000"/>
          </a:xfrm>
          <a:prstGeom prst="rect">
            <a:avLst/>
          </a:prstGeom>
          <a:solidFill>
            <a:srgbClr val="0A0A0A"/>
          </a:solidFill>
          <a:ln w="12700">
            <a:solidFill>
              <a:srgbClr val="00FF88"/>
            </a:solidFill>
            <a:prstDash val="solid"/>
          </a:ln>
        </p:spPr>
      </p:sp>
      <p:sp>
        <p:nvSpPr>
          <p:cNvPr id="19" name="Shape 16"/>
          <p:cNvSpPr/>
          <p:nvPr/>
        </p:nvSpPr>
        <p:spPr>
          <a:xfrm>
            <a:off x="6217920" y="1920240"/>
            <a:ext cx="109728" cy="1143000"/>
          </a:xfrm>
          <a:prstGeom prst="rect">
            <a:avLst/>
          </a:prstGeom>
          <a:solidFill>
            <a:srgbClr val="00FF88"/>
          </a:solidFill>
          <a:ln w="12700">
            <a:solidFill>
              <a:srgbClr val="00FF88"/>
            </a:solidFill>
            <a:prstDash val="solid"/>
          </a:ln>
        </p:spPr>
      </p:sp>
      <p:sp>
        <p:nvSpPr>
          <p:cNvPr id="20" name="Text 17"/>
          <p:cNvSpPr/>
          <p:nvPr/>
        </p:nvSpPr>
        <p:spPr>
          <a:xfrm>
            <a:off x="6400800" y="1993392"/>
            <a:ext cx="5212080" cy="411480"/>
          </a:xfrm>
          <a:prstGeom prst="rect">
            <a:avLst/>
          </a:prstGeom>
          <a:noFill/>
          <a:ln/>
        </p:spPr>
        <p:txBody>
          <a:bodyPr wrap="square" rtlCol="0" anchor="ctr"/>
          <a:lstStyle/>
          <a:p>
            <a:pPr indent="0" marL="0">
              <a:buNone/>
            </a:pPr>
            <a:r>
              <a:rPr lang="en-US" sz="1300" b="1" dirty="0">
                <a:solidFill>
                  <a:srgbClr val="00FF88"/>
                </a:solidFill>
                <a:latin typeface="Arial Black" pitchFamily="34" charset="0"/>
                <a:ea typeface="Arial Black" pitchFamily="34" charset="-122"/>
                <a:cs typeface="Arial Black" pitchFamily="34" charset="-120"/>
              </a:rPr>
              <a:t>UNDERSERVED COMMUNITIES</a:t>
            </a:r>
            <a:endParaRPr lang="en-US" sz="1300" dirty="0"/>
          </a:p>
        </p:txBody>
      </p:sp>
      <p:sp>
        <p:nvSpPr>
          <p:cNvPr id="21" name="Text 18"/>
          <p:cNvSpPr/>
          <p:nvPr/>
        </p:nvSpPr>
        <p:spPr>
          <a:xfrm>
            <a:off x="6400800" y="2450592"/>
            <a:ext cx="5212080" cy="50292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Shared infra makes previously unviable areas viable</a:t>
            </a:r>
            <a:endParaRPr lang="en-US" sz="1200" dirty="0"/>
          </a:p>
        </p:txBody>
      </p:sp>
      <p:sp>
        <p:nvSpPr>
          <p:cNvPr id="22" name="Shape 19"/>
          <p:cNvSpPr/>
          <p:nvPr/>
        </p:nvSpPr>
        <p:spPr>
          <a:xfrm>
            <a:off x="6217920" y="3291840"/>
            <a:ext cx="5486400" cy="1143000"/>
          </a:xfrm>
          <a:prstGeom prst="rect">
            <a:avLst/>
          </a:prstGeom>
          <a:solidFill>
            <a:srgbClr val="0A0A0A"/>
          </a:solidFill>
          <a:ln w="12700">
            <a:solidFill>
              <a:srgbClr val="00CCFF"/>
            </a:solidFill>
            <a:prstDash val="solid"/>
          </a:ln>
        </p:spPr>
      </p:sp>
      <p:sp>
        <p:nvSpPr>
          <p:cNvPr id="23" name="Shape 20"/>
          <p:cNvSpPr/>
          <p:nvPr/>
        </p:nvSpPr>
        <p:spPr>
          <a:xfrm>
            <a:off x="6217920" y="3291840"/>
            <a:ext cx="109728" cy="1143000"/>
          </a:xfrm>
          <a:prstGeom prst="rect">
            <a:avLst/>
          </a:prstGeom>
          <a:solidFill>
            <a:srgbClr val="00CCFF"/>
          </a:solidFill>
          <a:ln w="12700">
            <a:solidFill>
              <a:srgbClr val="00CCFF"/>
            </a:solidFill>
            <a:prstDash val="solid"/>
          </a:ln>
        </p:spPr>
      </p:sp>
      <p:sp>
        <p:nvSpPr>
          <p:cNvPr id="24" name="Text 21"/>
          <p:cNvSpPr/>
          <p:nvPr/>
        </p:nvSpPr>
        <p:spPr>
          <a:xfrm>
            <a:off x="6400800" y="3364992"/>
            <a:ext cx="5212080" cy="411480"/>
          </a:xfrm>
          <a:prstGeom prst="rect">
            <a:avLst/>
          </a:prstGeom>
          <a:noFill/>
          <a:ln/>
        </p:spPr>
        <p:txBody>
          <a:bodyPr wrap="square" rtlCol="0" anchor="ctr"/>
          <a:lstStyle/>
          <a:p>
            <a:pPr indent="0" marL="0">
              <a:buNone/>
            </a:pPr>
            <a:r>
              <a:rPr lang="en-US" sz="1300" b="1" dirty="0">
                <a:solidFill>
                  <a:srgbClr val="00CCFF"/>
                </a:solidFill>
                <a:latin typeface="Arial Black" pitchFamily="34" charset="0"/>
                <a:ea typeface="Arial Black" pitchFamily="34" charset="-122"/>
                <a:cs typeface="Arial Black" pitchFamily="34" charset="-120"/>
              </a:rPr>
              <a:t>RIGHT-OF-WAY COMPLEXITY</a:t>
            </a:r>
            <a:endParaRPr lang="en-US" sz="1300" dirty="0"/>
          </a:p>
        </p:txBody>
      </p:sp>
      <p:sp>
        <p:nvSpPr>
          <p:cNvPr id="25" name="Text 22"/>
          <p:cNvSpPr/>
          <p:nvPr/>
        </p:nvSpPr>
        <p:spPr>
          <a:xfrm>
            <a:off x="6400800" y="3822192"/>
            <a:ext cx="5212080" cy="50292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One operator handles wayleave for all partners</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alphaModFix amt="40000"/>
          </a:blip>
          <a:stretch>
            <a:fillRect/>
          </a:stretch>
        </p:blipFill>
        <p:spPr>
          <a:xfrm>
            <a:off x="10789920" y="91440"/>
            <a:ext cx="1188720" cy="1188720"/>
          </a:xfrm>
          <a:prstGeom prst="rect">
            <a:avLst/>
          </a:prstGeom>
        </p:spPr>
      </p:pic>
      <p:sp>
        <p:nvSpPr>
          <p:cNvPr id="3" name="Text 0"/>
          <p:cNvSpPr/>
          <p:nvPr/>
        </p:nvSpPr>
        <p:spPr>
          <a:xfrm>
            <a:off x="365760" y="137160"/>
            <a:ext cx="10241280" cy="777240"/>
          </a:xfrm>
          <a:prstGeom prst="rect">
            <a:avLst/>
          </a:prstGeom>
          <a:noFill/>
          <a:ln/>
        </p:spPr>
        <p:txBody>
          <a:bodyPr wrap="square" lIns="0" tIns="0" rIns="0" bIns="0" rtlCol="0" anchor="ctr"/>
          <a:lstStyle/>
          <a:p>
            <a:pPr indent="0" marL="0">
              <a:buNone/>
            </a:pPr>
            <a:r>
              <a:rPr lang="en-US" sz="3400" b="1" spc="200" kern="0" dirty="0">
                <a:solidFill>
                  <a:srgbClr val="00FF00"/>
                </a:solidFill>
                <a:latin typeface="Arial Black" pitchFamily="34" charset="0"/>
                <a:ea typeface="Arial Black" pitchFamily="34" charset="-122"/>
                <a:cs typeface="Arial Black" pitchFamily="34" charset="-120"/>
              </a:rPr>
              <a:t>W</a:t>
            </a:r>
            <a:pPr indent="0" marL="0">
              <a:buNone/>
            </a:pPr>
            <a:r>
              <a:rPr lang="en-US" sz="3400" b="1" spc="200" kern="0" dirty="0">
                <a:solidFill>
                  <a:srgbClr val="00FF27"/>
                </a:solidFill>
                <a:latin typeface="Arial Black" pitchFamily="34" charset="0"/>
                <a:ea typeface="Arial Black" pitchFamily="34" charset="-122"/>
                <a:cs typeface="Arial Black" pitchFamily="34" charset="-120"/>
              </a:rPr>
              <a:t>H</a:t>
            </a:r>
            <a:pPr indent="0" marL="0">
              <a:buNone/>
            </a:pPr>
            <a:r>
              <a:rPr lang="en-US" sz="3400" b="1" spc="200" kern="0" dirty="0">
                <a:solidFill>
                  <a:srgbClr val="00FF4D"/>
                </a:solidFill>
                <a:latin typeface="Arial Black" pitchFamily="34" charset="0"/>
                <a:ea typeface="Arial Black" pitchFamily="34" charset="-122"/>
                <a:cs typeface="Arial Black" pitchFamily="34" charset="-120"/>
              </a:rPr>
              <a:t>O</a:t>
            </a:r>
            <a:pPr indent="0" marL="0">
              <a:buNone/>
            </a:pPr>
            <a:r>
              <a:rPr lang="en-US" sz="3400" b="1" spc="200" kern="0" dirty="0">
                <a:solidFill>
                  <a:srgbClr val="00FF74"/>
                </a:solidFill>
                <a:latin typeface="Arial Black" pitchFamily="34" charset="0"/>
                <a:ea typeface="Arial Black" pitchFamily="34" charset="-122"/>
                <a:cs typeface="Arial Black" pitchFamily="34" charset="-120"/>
              </a:rPr>
              <a:t> </a:t>
            </a:r>
            <a:pPr indent="0" marL="0">
              <a:buNone/>
            </a:pPr>
            <a:r>
              <a:rPr lang="en-US" sz="3400" b="1" spc="200" kern="0" dirty="0">
                <a:solidFill>
                  <a:srgbClr val="00FF9B"/>
                </a:solidFill>
                <a:latin typeface="Arial Black" pitchFamily="34" charset="0"/>
                <a:ea typeface="Arial Black" pitchFamily="34" charset="-122"/>
                <a:cs typeface="Arial Black" pitchFamily="34" charset="-120"/>
              </a:rPr>
              <a:t>Q</a:t>
            </a:r>
            <a:pPr indent="0" marL="0">
              <a:buNone/>
            </a:pPr>
            <a:r>
              <a:rPr lang="en-US" sz="3400" b="1" spc="200" kern="0" dirty="0">
                <a:solidFill>
                  <a:srgbClr val="00FFC1"/>
                </a:solidFill>
                <a:latin typeface="Arial Black" pitchFamily="34" charset="0"/>
                <a:ea typeface="Arial Black" pitchFamily="34" charset="-122"/>
                <a:cs typeface="Arial Black" pitchFamily="34" charset="-120"/>
              </a:rPr>
              <a:t>U</a:t>
            </a:r>
            <a:pPr indent="0" marL="0">
              <a:buNone/>
            </a:pPr>
            <a:r>
              <a:rPr lang="en-US" sz="3400" b="1" spc="200" kern="0" dirty="0">
                <a:solidFill>
                  <a:srgbClr val="00FFE8"/>
                </a:solidFill>
                <a:latin typeface="Arial Black" pitchFamily="34" charset="0"/>
                <a:ea typeface="Arial Black" pitchFamily="34" charset="-122"/>
                <a:cs typeface="Arial Black" pitchFamily="34" charset="-120"/>
              </a:rPr>
              <a:t>A</a:t>
            </a:r>
            <a:pPr indent="0" marL="0">
              <a:buNone/>
            </a:pPr>
            <a:r>
              <a:rPr lang="en-US" sz="3400" b="1" spc="200" kern="0" dirty="0">
                <a:solidFill>
                  <a:srgbClr val="00F0FF"/>
                </a:solidFill>
                <a:latin typeface="Arial Black" pitchFamily="34" charset="0"/>
                <a:ea typeface="Arial Black" pitchFamily="34" charset="-122"/>
                <a:cs typeface="Arial Black" pitchFamily="34" charset="-120"/>
              </a:rPr>
              <a:t>L</a:t>
            </a:r>
            <a:pPr indent="0" marL="0">
              <a:buNone/>
            </a:pPr>
            <a:r>
              <a:rPr lang="en-US" sz="3400" b="1" spc="200" kern="0" dirty="0">
                <a:solidFill>
                  <a:srgbClr val="00C9FF"/>
                </a:solidFill>
                <a:latin typeface="Arial Black" pitchFamily="34" charset="0"/>
                <a:ea typeface="Arial Black" pitchFamily="34" charset="-122"/>
                <a:cs typeface="Arial Black" pitchFamily="34" charset="-120"/>
              </a:rPr>
              <a:t>I</a:t>
            </a:r>
            <a:pPr indent="0" marL="0">
              <a:buNone/>
            </a:pPr>
            <a:r>
              <a:rPr lang="en-US" sz="3400" b="1" spc="200" kern="0" dirty="0">
                <a:solidFill>
                  <a:srgbClr val="00A2FF"/>
                </a:solidFill>
                <a:latin typeface="Arial Black" pitchFamily="34" charset="0"/>
                <a:ea typeface="Arial Black" pitchFamily="34" charset="-122"/>
                <a:cs typeface="Arial Black" pitchFamily="34" charset="-120"/>
              </a:rPr>
              <a:t>F</a:t>
            </a:r>
            <a:pPr indent="0" marL="0">
              <a:buNone/>
            </a:pPr>
            <a:r>
              <a:rPr lang="en-US" sz="3400" b="1" spc="200" kern="0" dirty="0">
                <a:solidFill>
                  <a:srgbClr val="007CFF"/>
                </a:solidFill>
                <a:latin typeface="Arial Black" pitchFamily="34" charset="0"/>
                <a:ea typeface="Arial Black" pitchFamily="34" charset="-122"/>
                <a:cs typeface="Arial Black" pitchFamily="34" charset="-120"/>
              </a:rPr>
              <a:t>I</a:t>
            </a:r>
            <a:pPr indent="0" marL="0">
              <a:buNone/>
            </a:pPr>
            <a:r>
              <a:rPr lang="en-US" sz="3400" b="1" spc="200" kern="0" dirty="0">
                <a:solidFill>
                  <a:srgbClr val="0055FF"/>
                </a:solidFill>
                <a:latin typeface="Arial Black" pitchFamily="34" charset="0"/>
                <a:ea typeface="Arial Black" pitchFamily="34" charset="-122"/>
                <a:cs typeface="Arial Black" pitchFamily="34" charset="-120"/>
              </a:rPr>
              <a:t>E</a:t>
            </a:r>
            <a:pPr indent="0" marL="0">
              <a:buNone/>
            </a:pPr>
            <a:r>
              <a:rPr lang="en-US" sz="3400" b="1" spc="200" kern="0" dirty="0">
                <a:solidFill>
                  <a:srgbClr val="002EFF"/>
                </a:solidFill>
                <a:latin typeface="Arial Black" pitchFamily="34" charset="0"/>
                <a:ea typeface="Arial Black" pitchFamily="34" charset="-122"/>
                <a:cs typeface="Arial Black" pitchFamily="34" charset="-120"/>
              </a:rPr>
              <a:t>S</a:t>
            </a:r>
            <a:pPr indent="0" marL="0">
              <a:buNone/>
            </a:pPr>
            <a:r>
              <a:rPr lang="en-US" sz="3400" b="1" spc="200" kern="0" dirty="0">
                <a:solidFill>
                  <a:srgbClr val="0008FF"/>
                </a:solidFill>
                <a:latin typeface="Arial Black" pitchFamily="34" charset="0"/>
                <a:ea typeface="Arial Black" pitchFamily="34" charset="-122"/>
                <a:cs typeface="Arial Black" pitchFamily="34" charset="-120"/>
              </a:rPr>
              <a:t> </a:t>
            </a:r>
            <a:pPr indent="0" marL="0">
              <a:buNone/>
            </a:pPr>
            <a:r>
              <a:rPr lang="en-US" sz="3400" b="1" spc="200" kern="0" dirty="0">
                <a:solidFill>
                  <a:srgbClr val="1F00FF"/>
                </a:solidFill>
                <a:latin typeface="Arial Black" pitchFamily="34" charset="0"/>
                <a:ea typeface="Arial Black" pitchFamily="34" charset="-122"/>
                <a:cs typeface="Arial Black" pitchFamily="34" charset="-120"/>
              </a:rPr>
              <a:t>—</a:t>
            </a:r>
            <a:pPr indent="0" marL="0">
              <a:buNone/>
            </a:pPr>
            <a:r>
              <a:rPr lang="en-US" sz="3400" b="1" spc="200" kern="0" dirty="0">
                <a:solidFill>
                  <a:srgbClr val="4600FF"/>
                </a:solidFill>
                <a:latin typeface="Arial Black" pitchFamily="34" charset="0"/>
                <a:ea typeface="Arial Black" pitchFamily="34" charset="-122"/>
                <a:cs typeface="Arial Black" pitchFamily="34" charset="-120"/>
              </a:rPr>
              <a:t> </a:t>
            </a:r>
            <a:pPr indent="0" marL="0">
              <a:buNone/>
            </a:pPr>
            <a:r>
              <a:rPr lang="en-US" sz="3400" b="1" spc="200" kern="0" dirty="0">
                <a:solidFill>
                  <a:srgbClr val="6C00FF"/>
                </a:solidFill>
                <a:latin typeface="Arial Black" pitchFamily="34" charset="0"/>
                <a:ea typeface="Arial Black" pitchFamily="34" charset="-122"/>
                <a:cs typeface="Arial Black" pitchFamily="34" charset="-120"/>
              </a:rPr>
              <a:t>W</a:t>
            </a:r>
            <a:pPr indent="0" marL="0">
              <a:buNone/>
            </a:pPr>
            <a:r>
              <a:rPr lang="en-US" sz="3400" b="1" spc="200" kern="0" dirty="0">
                <a:solidFill>
                  <a:srgbClr val="9300FF"/>
                </a:solidFill>
                <a:latin typeface="Arial Black" pitchFamily="34" charset="0"/>
                <a:ea typeface="Arial Black" pitchFamily="34" charset="-122"/>
                <a:cs typeface="Arial Black" pitchFamily="34" charset="-120"/>
              </a:rPr>
              <a:t>E</a:t>
            </a:r>
            <a:pPr indent="0" marL="0">
              <a:buNone/>
            </a:pPr>
            <a:r>
              <a:rPr lang="en-US" sz="3400" b="1" spc="200" kern="0" dirty="0">
                <a:solidFill>
                  <a:srgbClr val="B900FF"/>
                </a:solidFill>
                <a:latin typeface="Arial Black" pitchFamily="34" charset="0"/>
                <a:ea typeface="Arial Black" pitchFamily="34" charset="-122"/>
                <a:cs typeface="Arial Black" pitchFamily="34" charset="-120"/>
              </a:rPr>
              <a:t> </a:t>
            </a:r>
            <a:pPr indent="0" marL="0">
              <a:buNone/>
            </a:pPr>
            <a:r>
              <a:rPr lang="en-US" sz="3400" b="1" spc="200" kern="0" dirty="0">
                <a:solidFill>
                  <a:srgbClr val="E000FF"/>
                </a:solidFill>
                <a:latin typeface="Arial Black" pitchFamily="34" charset="0"/>
                <a:ea typeface="Arial Black" pitchFamily="34" charset="-122"/>
                <a:cs typeface="Arial Black" pitchFamily="34" charset="-120"/>
              </a:rPr>
              <a:t>W</a:t>
            </a:r>
            <a:pPr indent="0" marL="0">
              <a:buNone/>
            </a:pPr>
            <a:r>
              <a:rPr lang="en-US" sz="3400" b="1" spc="200" kern="0" dirty="0">
                <a:solidFill>
                  <a:srgbClr val="FF00F7"/>
                </a:solidFill>
                <a:latin typeface="Arial Black" pitchFamily="34" charset="0"/>
                <a:ea typeface="Arial Black" pitchFamily="34" charset="-122"/>
                <a:cs typeface="Arial Black" pitchFamily="34" charset="-120"/>
              </a:rPr>
              <a:t>I</a:t>
            </a:r>
            <a:pPr indent="0" marL="0">
              <a:buNone/>
            </a:pPr>
            <a:r>
              <a:rPr lang="en-US" sz="3400" b="1" spc="200" kern="0" dirty="0">
                <a:solidFill>
                  <a:srgbClr val="FF00D1"/>
                </a:solidFill>
                <a:latin typeface="Arial Black" pitchFamily="34" charset="0"/>
                <a:ea typeface="Arial Black" pitchFamily="34" charset="-122"/>
                <a:cs typeface="Arial Black" pitchFamily="34" charset="-120"/>
              </a:rPr>
              <a:t>L</a:t>
            </a:r>
            <a:pPr indent="0" marL="0">
              <a:buNone/>
            </a:pPr>
            <a:r>
              <a:rPr lang="en-US" sz="3400" b="1" spc="200" kern="0" dirty="0">
                <a:solidFill>
                  <a:srgbClr val="FF00AA"/>
                </a:solidFill>
                <a:latin typeface="Arial Black" pitchFamily="34" charset="0"/>
                <a:ea typeface="Arial Black" pitchFamily="34" charset="-122"/>
                <a:cs typeface="Arial Black" pitchFamily="34" charset="-120"/>
              </a:rPr>
              <a:t>L</a:t>
            </a:r>
            <a:pPr indent="0" marL="0">
              <a:buNone/>
            </a:pPr>
            <a:r>
              <a:rPr lang="en-US" sz="3400" b="1" spc="200" kern="0" dirty="0">
                <a:solidFill>
                  <a:srgbClr val="FF0083"/>
                </a:solidFill>
                <a:latin typeface="Arial Black" pitchFamily="34" charset="0"/>
                <a:ea typeface="Arial Black" pitchFamily="34" charset="-122"/>
                <a:cs typeface="Arial Black" pitchFamily="34" charset="-120"/>
              </a:rPr>
              <a:t> </a:t>
            </a:r>
            <a:pPr indent="0" marL="0">
              <a:buNone/>
            </a:pPr>
            <a:r>
              <a:rPr lang="en-US" sz="3400" b="1" spc="200" kern="0" dirty="0">
                <a:solidFill>
                  <a:srgbClr val="FF005D"/>
                </a:solidFill>
                <a:latin typeface="Arial Black" pitchFamily="34" charset="0"/>
                <a:ea typeface="Arial Black" pitchFamily="34" charset="-122"/>
                <a:cs typeface="Arial Black" pitchFamily="34" charset="-120"/>
              </a:rPr>
              <a:t>I</a:t>
            </a:r>
            <a:pPr indent="0" marL="0">
              <a:buNone/>
            </a:pPr>
            <a:r>
              <a:rPr lang="en-US" sz="3400" b="1" spc="200" kern="0" dirty="0">
                <a:solidFill>
                  <a:srgbClr val="FF0036"/>
                </a:solidFill>
                <a:latin typeface="Arial Black" pitchFamily="34" charset="0"/>
                <a:ea typeface="Arial Black" pitchFamily="34" charset="-122"/>
                <a:cs typeface="Arial Black" pitchFamily="34" charset="-120"/>
              </a:rPr>
              <a:t>N</a:t>
            </a:r>
            <a:pPr indent="0" marL="0">
              <a:buNone/>
            </a:pPr>
            <a:r>
              <a:rPr lang="en-US" sz="3400" b="1" spc="200" kern="0" dirty="0">
                <a:solidFill>
                  <a:srgbClr val="FF000F"/>
                </a:solidFill>
                <a:latin typeface="Arial Black" pitchFamily="34" charset="0"/>
                <a:ea typeface="Arial Black" pitchFamily="34" charset="-122"/>
                <a:cs typeface="Arial Black" pitchFamily="34" charset="-120"/>
              </a:rPr>
              <a:t>V</a:t>
            </a:r>
            <a:pPr indent="0" marL="0">
              <a:buNone/>
            </a:pPr>
            <a:r>
              <a:rPr lang="en-US" sz="3400" b="1" spc="200" kern="0" dirty="0">
                <a:solidFill>
                  <a:srgbClr val="FF1700"/>
                </a:solidFill>
                <a:latin typeface="Arial Black" pitchFamily="34" charset="0"/>
                <a:ea typeface="Arial Black" pitchFamily="34" charset="-122"/>
                <a:cs typeface="Arial Black" pitchFamily="34" charset="-120"/>
              </a:rPr>
              <a:t>I</a:t>
            </a:r>
            <a:pPr indent="0" marL="0">
              <a:buNone/>
            </a:pPr>
            <a:r>
              <a:rPr lang="en-US" sz="3400" b="1" spc="200" kern="0" dirty="0">
                <a:solidFill>
                  <a:srgbClr val="FF3E00"/>
                </a:solidFill>
                <a:latin typeface="Arial Black" pitchFamily="34" charset="0"/>
                <a:ea typeface="Arial Black" pitchFamily="34" charset="-122"/>
                <a:cs typeface="Arial Black" pitchFamily="34" charset="-120"/>
              </a:rPr>
              <a:t>T</a:t>
            </a:r>
            <a:pPr indent="0" marL="0">
              <a:buNone/>
            </a:pPr>
            <a:r>
              <a:rPr lang="en-US" sz="3400" b="1" spc="200" kern="0" dirty="0">
                <a:solidFill>
                  <a:srgbClr val="FF6400"/>
                </a:solidFill>
                <a:latin typeface="Arial Black" pitchFamily="34" charset="0"/>
                <a:ea typeface="Arial Black" pitchFamily="34" charset="-122"/>
                <a:cs typeface="Arial Black" pitchFamily="34" charset="-120"/>
              </a:rPr>
              <a:t>E</a:t>
            </a:r>
            <a:pPr indent="0" marL="0">
              <a:buNone/>
            </a:pPr>
            <a:r>
              <a:rPr lang="en-US" sz="3400" b="1" spc="200" kern="0" dirty="0">
                <a:solidFill>
                  <a:srgbClr val="FF8B00"/>
                </a:solidFill>
                <a:latin typeface="Arial Black" pitchFamily="34" charset="0"/>
                <a:ea typeface="Arial Black" pitchFamily="34" charset="-122"/>
                <a:cs typeface="Arial Black" pitchFamily="34" charset="-120"/>
              </a:rPr>
              <a:t> </a:t>
            </a:r>
            <a:pPr indent="0" marL="0">
              <a:buNone/>
            </a:pPr>
            <a:r>
              <a:rPr lang="en-US" sz="3400" b="1" spc="200" kern="0" dirty="0">
                <a:solidFill>
                  <a:srgbClr val="FFB200"/>
                </a:solidFill>
                <a:latin typeface="Arial Black" pitchFamily="34" charset="0"/>
                <a:ea typeface="Arial Black" pitchFamily="34" charset="-122"/>
                <a:cs typeface="Arial Black" pitchFamily="34" charset="-120"/>
              </a:rPr>
              <a:t>Y</a:t>
            </a:r>
            <a:pPr indent="0" marL="0">
              <a:buNone/>
            </a:pPr>
            <a:r>
              <a:rPr lang="en-US" sz="3400" b="1" spc="200" kern="0" dirty="0">
                <a:solidFill>
                  <a:srgbClr val="FFD800"/>
                </a:solidFill>
                <a:latin typeface="Arial Black" pitchFamily="34" charset="0"/>
                <a:ea typeface="Arial Black" pitchFamily="34" charset="-122"/>
                <a:cs typeface="Arial Black" pitchFamily="34" charset="-120"/>
              </a:rPr>
              <a:t>O</a:t>
            </a:r>
            <a:pPr indent="0" marL="0">
              <a:buNone/>
            </a:pPr>
            <a:r>
              <a:rPr lang="en-US" sz="3400" b="1" spc="200" kern="0" dirty="0">
                <a:solidFill>
                  <a:srgbClr val="FFFF00"/>
                </a:solidFill>
                <a:latin typeface="Arial Black" pitchFamily="34" charset="0"/>
                <a:ea typeface="Arial Black" pitchFamily="34" charset="-122"/>
                <a:cs typeface="Arial Black" pitchFamily="34" charset="-120"/>
              </a:rPr>
              <a:t>U</a:t>
            </a:r>
            <a:endParaRPr lang="en-US" sz="3400" dirty="0"/>
          </a:p>
        </p:txBody>
      </p:sp>
      <p:sp>
        <p:nvSpPr>
          <p:cNvPr id="4" name="Shape 1"/>
          <p:cNvSpPr/>
          <p:nvPr/>
        </p:nvSpPr>
        <p:spPr>
          <a:xfrm>
            <a:off x="365760" y="914400"/>
            <a:ext cx="11430000" cy="18288"/>
          </a:xfrm>
          <a:prstGeom prst="rect">
            <a:avLst/>
          </a:prstGeom>
          <a:solidFill>
            <a:srgbClr val="DAA520"/>
          </a:solidFill>
          <a:ln w="12700">
            <a:solidFill>
              <a:srgbClr val="DAA520"/>
            </a:solidFill>
            <a:prstDash val="solid"/>
          </a:ln>
        </p:spPr>
      </p:sp>
      <p:sp>
        <p:nvSpPr>
          <p:cNvPr id="5" name="Shape 2"/>
          <p:cNvSpPr/>
          <p:nvPr/>
        </p:nvSpPr>
        <p:spPr>
          <a:xfrm>
            <a:off x="365760" y="1097280"/>
            <a:ext cx="5577840" cy="1463040"/>
          </a:xfrm>
          <a:prstGeom prst="rect">
            <a:avLst/>
          </a:prstGeom>
          <a:solidFill>
            <a:srgbClr val="080808"/>
          </a:solidFill>
          <a:ln w="15240">
            <a:solidFill>
              <a:srgbClr val="FF0080"/>
            </a:solidFill>
            <a:prstDash val="solid"/>
          </a:ln>
        </p:spPr>
      </p:sp>
      <p:sp>
        <p:nvSpPr>
          <p:cNvPr id="6" name="Text 3"/>
          <p:cNvSpPr/>
          <p:nvPr/>
        </p:nvSpPr>
        <p:spPr>
          <a:xfrm>
            <a:off x="548640" y="1207008"/>
            <a:ext cx="5303520" cy="457200"/>
          </a:xfrm>
          <a:prstGeom prst="rect">
            <a:avLst/>
          </a:prstGeom>
          <a:noFill/>
          <a:ln/>
        </p:spPr>
        <p:txBody>
          <a:bodyPr wrap="square" rtlCol="0" anchor="ctr"/>
          <a:lstStyle/>
          <a:p>
            <a:pPr indent="0" marL="0">
              <a:buNone/>
            </a:pPr>
            <a:r>
              <a:rPr lang="en-US" sz="1500" b="1" dirty="0">
                <a:solidFill>
                  <a:srgbClr val="FF0080"/>
                </a:solidFill>
                <a:latin typeface="Arial Black" pitchFamily="34" charset="0"/>
                <a:ea typeface="Arial Black" pitchFamily="34" charset="-122"/>
                <a:cs typeface="Arial Black" pitchFamily="34" charset="-120"/>
              </a:rPr>
              <a:t>Licensed ISPs</a:t>
            </a:r>
            <a:endParaRPr lang="en-US" sz="1500" dirty="0"/>
          </a:p>
        </p:txBody>
      </p:sp>
      <p:sp>
        <p:nvSpPr>
          <p:cNvPr id="7" name="Text 4"/>
          <p:cNvSpPr/>
          <p:nvPr/>
        </p:nvSpPr>
        <p:spPr>
          <a:xfrm>
            <a:off x="548640" y="1691640"/>
            <a:ext cx="5303520" cy="64008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NCC ISP Licence — deliver dedicated unlimited fibre broadband to clients under your own brand</a:t>
            </a:r>
            <a:endParaRPr lang="en-US" sz="1200" dirty="0"/>
          </a:p>
        </p:txBody>
      </p:sp>
      <p:sp>
        <p:nvSpPr>
          <p:cNvPr id="8" name="Shape 5"/>
          <p:cNvSpPr/>
          <p:nvPr/>
        </p:nvSpPr>
        <p:spPr>
          <a:xfrm>
            <a:off x="6309360" y="1097280"/>
            <a:ext cx="5577840" cy="1463040"/>
          </a:xfrm>
          <a:prstGeom prst="rect">
            <a:avLst/>
          </a:prstGeom>
          <a:solidFill>
            <a:srgbClr val="080808"/>
          </a:solidFill>
          <a:ln w="15240">
            <a:solidFill>
              <a:srgbClr val="FF6600"/>
            </a:solidFill>
            <a:prstDash val="solid"/>
          </a:ln>
        </p:spPr>
      </p:sp>
      <p:sp>
        <p:nvSpPr>
          <p:cNvPr id="9" name="Text 6"/>
          <p:cNvSpPr/>
          <p:nvPr/>
        </p:nvSpPr>
        <p:spPr>
          <a:xfrm>
            <a:off x="6492240" y="1207008"/>
            <a:ext cx="5303520" cy="457200"/>
          </a:xfrm>
          <a:prstGeom prst="rect">
            <a:avLst/>
          </a:prstGeom>
          <a:noFill/>
          <a:ln/>
        </p:spPr>
        <p:txBody>
          <a:bodyPr wrap="square" rtlCol="0" anchor="ctr"/>
          <a:lstStyle/>
          <a:p>
            <a:pPr indent="0" marL="0">
              <a:buNone/>
            </a:pPr>
            <a:r>
              <a:rPr lang="en-US" sz="1500" b="1" dirty="0">
                <a:solidFill>
                  <a:srgbClr val="FF6600"/>
                </a:solidFill>
                <a:latin typeface="Arial Black" pitchFamily="34" charset="0"/>
                <a:ea typeface="Arial Black" pitchFamily="34" charset="-122"/>
                <a:cs typeface="Arial Black" pitchFamily="34" charset="-120"/>
              </a:rPr>
              <a:t>Hotspot Operators</a:t>
            </a:r>
            <a:endParaRPr lang="en-US" sz="1500" dirty="0"/>
          </a:p>
        </p:txBody>
      </p:sp>
      <p:sp>
        <p:nvSpPr>
          <p:cNvPr id="10" name="Text 7"/>
          <p:cNvSpPr/>
          <p:nvPr/>
        </p:nvSpPr>
        <p:spPr>
          <a:xfrm>
            <a:off x="6492240" y="1691640"/>
            <a:ext cx="5303520" cy="64008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NCC VAS Licence — deliver dedicated unlimited public Wi-Fi across markets, transport hubs &amp; venues</a:t>
            </a:r>
            <a:endParaRPr lang="en-US" sz="1200" dirty="0"/>
          </a:p>
        </p:txBody>
      </p:sp>
      <p:sp>
        <p:nvSpPr>
          <p:cNvPr id="11" name="Shape 8"/>
          <p:cNvSpPr/>
          <p:nvPr/>
        </p:nvSpPr>
        <p:spPr>
          <a:xfrm>
            <a:off x="365760" y="2834640"/>
            <a:ext cx="5577840" cy="1463040"/>
          </a:xfrm>
          <a:prstGeom prst="rect">
            <a:avLst/>
          </a:prstGeom>
          <a:solidFill>
            <a:srgbClr val="080808"/>
          </a:solidFill>
          <a:ln w="15240">
            <a:solidFill>
              <a:srgbClr val="FFD700"/>
            </a:solidFill>
            <a:prstDash val="solid"/>
          </a:ln>
        </p:spPr>
      </p:sp>
      <p:sp>
        <p:nvSpPr>
          <p:cNvPr id="12" name="Text 9"/>
          <p:cNvSpPr/>
          <p:nvPr/>
        </p:nvSpPr>
        <p:spPr>
          <a:xfrm>
            <a:off x="548640" y="2944368"/>
            <a:ext cx="5303520" cy="457200"/>
          </a:xfrm>
          <a:prstGeom prst="rect">
            <a:avLst/>
          </a:prstGeom>
          <a:noFill/>
          <a:ln/>
        </p:spPr>
        <p:txBody>
          <a:bodyPr wrap="square" rtlCol="0" anchor="ctr"/>
          <a:lstStyle/>
          <a:p>
            <a:pPr indent="0" marL="0">
              <a:buNone/>
            </a:pPr>
            <a:r>
              <a:rPr lang="en-US" sz="1500" b="1" dirty="0">
                <a:solidFill>
                  <a:srgbClr val="FFD700"/>
                </a:solidFill>
                <a:latin typeface="Arial Black" pitchFamily="34" charset="0"/>
                <a:ea typeface="Arial Black" pitchFamily="34" charset="-122"/>
                <a:cs typeface="Arial Black" pitchFamily="34" charset="-120"/>
              </a:rPr>
              <a:t>Resellers</a:t>
            </a:r>
            <a:endParaRPr lang="en-US" sz="1500" dirty="0"/>
          </a:p>
        </p:txBody>
      </p:sp>
      <p:sp>
        <p:nvSpPr>
          <p:cNvPr id="13" name="Text 10"/>
          <p:cNvSpPr/>
          <p:nvPr/>
        </p:nvSpPr>
        <p:spPr>
          <a:xfrm>
            <a:off x="548640" y="3429000"/>
            <a:ext cx="5303520" cy="64008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NCC Reseller Authorisation — resell dedicated unlimited bandwidth under your own brand</a:t>
            </a:r>
            <a:endParaRPr lang="en-US" sz="1200" dirty="0"/>
          </a:p>
        </p:txBody>
      </p:sp>
      <p:sp>
        <p:nvSpPr>
          <p:cNvPr id="14" name="Shape 11"/>
          <p:cNvSpPr/>
          <p:nvPr/>
        </p:nvSpPr>
        <p:spPr>
          <a:xfrm>
            <a:off x="6309360" y="2834640"/>
            <a:ext cx="5577840" cy="1463040"/>
          </a:xfrm>
          <a:prstGeom prst="rect">
            <a:avLst/>
          </a:prstGeom>
          <a:solidFill>
            <a:srgbClr val="080808"/>
          </a:solidFill>
          <a:ln w="15240">
            <a:solidFill>
              <a:srgbClr val="00FF88"/>
            </a:solidFill>
            <a:prstDash val="solid"/>
          </a:ln>
        </p:spPr>
      </p:sp>
      <p:sp>
        <p:nvSpPr>
          <p:cNvPr id="15" name="Text 12"/>
          <p:cNvSpPr/>
          <p:nvPr/>
        </p:nvSpPr>
        <p:spPr>
          <a:xfrm>
            <a:off x="6492240" y="2944368"/>
            <a:ext cx="5303520" cy="457200"/>
          </a:xfrm>
          <a:prstGeom prst="rect">
            <a:avLst/>
          </a:prstGeom>
          <a:noFill/>
          <a:ln/>
        </p:spPr>
        <p:txBody>
          <a:bodyPr wrap="square" rtlCol="0" anchor="ctr"/>
          <a:lstStyle/>
          <a:p>
            <a:pPr indent="0" marL="0">
              <a:buNone/>
            </a:pPr>
            <a:r>
              <a:rPr lang="en-US" sz="1500" b="1" dirty="0">
                <a:solidFill>
                  <a:srgbClr val="00FF88"/>
                </a:solidFill>
                <a:latin typeface="Arial Black" pitchFamily="34" charset="0"/>
                <a:ea typeface="Arial Black" pitchFamily="34" charset="-122"/>
                <a:cs typeface="Arial Black" pitchFamily="34" charset="-120"/>
              </a:rPr>
              <a:t>Estate &amp; Building Operators</a:t>
            </a:r>
            <a:endParaRPr lang="en-US" sz="1500" dirty="0"/>
          </a:p>
        </p:txBody>
      </p:sp>
      <p:sp>
        <p:nvSpPr>
          <p:cNvPr id="16" name="Text 13"/>
          <p:cNvSpPr/>
          <p:nvPr/>
        </p:nvSpPr>
        <p:spPr>
          <a:xfrm>
            <a:off x="6492240" y="3429000"/>
            <a:ext cx="5303520" cy="64008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NCC ISP Licence — dedicated unlimited fibre for every unit in MDUs, estates &amp; complexes</a:t>
            </a:r>
            <a:endParaRPr lang="en-US" sz="1200" dirty="0"/>
          </a:p>
        </p:txBody>
      </p:sp>
      <p:sp>
        <p:nvSpPr>
          <p:cNvPr id="17" name="Shape 14"/>
          <p:cNvSpPr/>
          <p:nvPr/>
        </p:nvSpPr>
        <p:spPr>
          <a:xfrm>
            <a:off x="365760" y="4572000"/>
            <a:ext cx="5577840" cy="1463040"/>
          </a:xfrm>
          <a:prstGeom prst="rect">
            <a:avLst/>
          </a:prstGeom>
          <a:solidFill>
            <a:srgbClr val="080808"/>
          </a:solidFill>
          <a:ln w="15240">
            <a:solidFill>
              <a:srgbClr val="00CCFF"/>
            </a:solidFill>
            <a:prstDash val="solid"/>
          </a:ln>
        </p:spPr>
      </p:sp>
      <p:sp>
        <p:nvSpPr>
          <p:cNvPr id="18" name="Text 15"/>
          <p:cNvSpPr/>
          <p:nvPr/>
        </p:nvSpPr>
        <p:spPr>
          <a:xfrm>
            <a:off x="548640" y="4681728"/>
            <a:ext cx="5303520" cy="457200"/>
          </a:xfrm>
          <a:prstGeom prst="rect">
            <a:avLst/>
          </a:prstGeom>
          <a:noFill/>
          <a:ln/>
        </p:spPr>
        <p:txBody>
          <a:bodyPr wrap="square" rtlCol="0" anchor="ctr"/>
          <a:lstStyle/>
          <a:p>
            <a:pPr indent="0" marL="0">
              <a:buNone/>
            </a:pPr>
            <a:r>
              <a:rPr lang="en-US" sz="1500" b="1" dirty="0">
                <a:solidFill>
                  <a:srgbClr val="00CCFF"/>
                </a:solidFill>
                <a:latin typeface="Arial Black" pitchFamily="34" charset="0"/>
                <a:ea typeface="Arial Black" pitchFamily="34" charset="-122"/>
                <a:cs typeface="Arial Black" pitchFamily="34" charset="-120"/>
              </a:rPr>
              <a:t>Public Access Providers</a:t>
            </a:r>
            <a:endParaRPr lang="en-US" sz="1500" dirty="0"/>
          </a:p>
        </p:txBody>
      </p:sp>
      <p:sp>
        <p:nvSpPr>
          <p:cNvPr id="19" name="Text 16"/>
          <p:cNvSpPr/>
          <p:nvPr/>
        </p:nvSpPr>
        <p:spPr>
          <a:xfrm>
            <a:off x="548640" y="5166360"/>
            <a:ext cx="5303520" cy="64008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NCC ISP or VAS Licence — dedicated unlimited internet for schools, hospitals, community centres &amp; govt</a:t>
            </a:r>
            <a:endParaRPr lang="en-US" sz="1200" dirty="0"/>
          </a:p>
        </p:txBody>
      </p:sp>
      <p:sp>
        <p:nvSpPr>
          <p:cNvPr id="20" name="Shape 17"/>
          <p:cNvSpPr/>
          <p:nvPr/>
        </p:nvSpPr>
        <p:spPr>
          <a:xfrm>
            <a:off x="6309360" y="4572000"/>
            <a:ext cx="5577840" cy="1463040"/>
          </a:xfrm>
          <a:prstGeom prst="rect">
            <a:avLst/>
          </a:prstGeom>
          <a:solidFill>
            <a:srgbClr val="080808"/>
          </a:solidFill>
          <a:ln w="15240">
            <a:solidFill>
              <a:srgbClr val="AA00FF"/>
            </a:solidFill>
            <a:prstDash val="solid"/>
          </a:ln>
        </p:spPr>
      </p:sp>
      <p:sp>
        <p:nvSpPr>
          <p:cNvPr id="21" name="Text 18"/>
          <p:cNvSpPr/>
          <p:nvPr/>
        </p:nvSpPr>
        <p:spPr>
          <a:xfrm>
            <a:off x="6492240" y="4681728"/>
            <a:ext cx="5303520" cy="457200"/>
          </a:xfrm>
          <a:prstGeom prst="rect">
            <a:avLst/>
          </a:prstGeom>
          <a:noFill/>
          <a:ln/>
        </p:spPr>
        <p:txBody>
          <a:bodyPr wrap="square" rtlCol="0" anchor="ctr"/>
          <a:lstStyle/>
          <a:p>
            <a:pPr indent="0" marL="0">
              <a:buNone/>
            </a:pPr>
            <a:r>
              <a:rPr lang="en-US" sz="1500" b="1" dirty="0">
                <a:solidFill>
                  <a:srgbClr val="AA00FF"/>
                </a:solidFill>
                <a:latin typeface="Arial Black" pitchFamily="34" charset="0"/>
                <a:ea typeface="Arial Black" pitchFamily="34" charset="-122"/>
                <a:cs typeface="Arial Black" pitchFamily="34" charset="-120"/>
              </a:rPr>
              <a:t>Corporate Network Operators</a:t>
            </a:r>
            <a:endParaRPr lang="en-US" sz="1500" dirty="0"/>
          </a:p>
        </p:txBody>
      </p:sp>
      <p:sp>
        <p:nvSpPr>
          <p:cNvPr id="22" name="Text 19"/>
          <p:cNvSpPr/>
          <p:nvPr/>
        </p:nvSpPr>
        <p:spPr>
          <a:xfrm>
            <a:off x="6492240" y="5166360"/>
            <a:ext cx="5303520" cy="64008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NCC ISP Licence — dedicated unlimited leased lines &amp; SLA-backed fibre for enterprise clients</a:t>
            </a:r>
            <a:endParaRPr lang="en-US" sz="1200" dirty="0"/>
          </a:p>
        </p:txBody>
      </p:sp>
      <p:sp>
        <p:nvSpPr>
          <p:cNvPr id="23" name="Shape 20"/>
          <p:cNvSpPr/>
          <p:nvPr/>
        </p:nvSpPr>
        <p:spPr>
          <a:xfrm>
            <a:off x="365760" y="6400800"/>
            <a:ext cx="11430000" cy="320040"/>
          </a:xfrm>
          <a:prstGeom prst="rect">
            <a:avLst/>
          </a:prstGeom>
          <a:solidFill>
            <a:srgbClr val="0A0A0A"/>
          </a:solidFill>
          <a:ln w="12700">
            <a:solidFill>
              <a:srgbClr val="DAA520"/>
            </a:solidFill>
            <a:prstDash val="solid"/>
          </a:ln>
        </p:spPr>
      </p:sp>
      <p:sp>
        <p:nvSpPr>
          <p:cNvPr id="24" name="Text 21"/>
          <p:cNvSpPr/>
          <p:nvPr/>
        </p:nvSpPr>
        <p:spPr>
          <a:xfrm>
            <a:off x="365760" y="6400800"/>
            <a:ext cx="11430000" cy="320040"/>
          </a:xfrm>
          <a:prstGeom prst="rect">
            <a:avLst/>
          </a:prstGeom>
          <a:noFill/>
          <a:ln/>
        </p:spPr>
        <p:txBody>
          <a:bodyPr wrap="square" rtlCol="0" anchor="ctr"/>
          <a:lstStyle/>
          <a:p>
            <a:pPr algn="ctr" indent="0" marL="0">
              <a:buNone/>
            </a:pPr>
            <a:r>
              <a:rPr lang="en-US" sz="1100" dirty="0">
                <a:solidFill>
                  <a:srgbClr val="AAAAAA"/>
                </a:solidFill>
                <a:latin typeface="Arial" pitchFamily="34" charset="0"/>
                <a:ea typeface="Arial" pitchFamily="34" charset="-122"/>
                <a:cs typeface="Arial" pitchFamily="34" charset="-120"/>
              </a:rPr>
              <a:t>ALL CATEGORIES WELCOME  —  </a:t>
            </a:r>
            <a:pPr algn="ctr" indent="0" marL="0">
              <a:buNone/>
            </a:pPr>
            <a:r>
              <a:rPr lang="en-US" sz="1100" b="1" dirty="0">
                <a:solidFill>
                  <a:srgbClr val="DAA520"/>
                </a:solidFill>
                <a:latin typeface="Arial" pitchFamily="34" charset="0"/>
                <a:ea typeface="Arial" pitchFamily="34" charset="-122"/>
                <a:cs typeface="Arial" pitchFamily="34" charset="-120"/>
              </a:rPr>
              <a:t>STRICTLY BY INVITATION ONLY</a:t>
            </a:r>
            <a:pPr algn="ctr" indent="0" marL="0">
              <a:buNone/>
            </a:pPr>
            <a:r>
              <a:rPr lang="en-US" sz="1100" dirty="0">
                <a:solidFill>
                  <a:srgbClr val="AAAAAA"/>
                </a:solidFill>
                <a:latin typeface="Arial" pitchFamily="34" charset="0"/>
                <a:ea typeface="Arial" pitchFamily="34" charset="-122"/>
                <a:cs typeface="Arial" pitchFamily="34" charset="-120"/>
              </a:rPr>
              <a:t>  —  MUST HOLD APPROPRIATE NCC LICENCE OR AUTHORISATION. YOU CANNOT APPLY. WE WILL INVITE YOU.</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alphaModFix amt="40000"/>
          </a:blip>
          <a:stretch>
            <a:fillRect/>
          </a:stretch>
        </p:blipFill>
        <p:spPr>
          <a:xfrm>
            <a:off x="10789920" y="91440"/>
            <a:ext cx="1188720" cy="1188720"/>
          </a:xfrm>
          <a:prstGeom prst="rect">
            <a:avLst/>
          </a:prstGeom>
        </p:spPr>
      </p:pic>
      <p:sp>
        <p:nvSpPr>
          <p:cNvPr id="3" name="Text 0"/>
          <p:cNvSpPr/>
          <p:nvPr/>
        </p:nvSpPr>
        <p:spPr>
          <a:xfrm>
            <a:off x="365760" y="137160"/>
            <a:ext cx="10241280" cy="777240"/>
          </a:xfrm>
          <a:prstGeom prst="rect">
            <a:avLst/>
          </a:prstGeom>
          <a:noFill/>
          <a:ln/>
        </p:spPr>
        <p:txBody>
          <a:bodyPr wrap="square" lIns="0" tIns="0" rIns="0" bIns="0" rtlCol="0" anchor="ctr"/>
          <a:lstStyle/>
          <a:p>
            <a:pPr indent="0" marL="0">
              <a:buNone/>
            </a:pPr>
            <a:r>
              <a:rPr lang="en-US" sz="3400" b="1" spc="200" kern="0" dirty="0">
                <a:solidFill>
                  <a:srgbClr val="00FFFF"/>
                </a:solidFill>
                <a:latin typeface="Arial Black" pitchFamily="34" charset="0"/>
                <a:ea typeface="Arial Black" pitchFamily="34" charset="-122"/>
                <a:cs typeface="Arial Black" pitchFamily="34" charset="-120"/>
              </a:rPr>
              <a:t>O</a:t>
            </a:r>
            <a:pPr indent="0" marL="0">
              <a:buNone/>
            </a:pPr>
            <a:r>
              <a:rPr lang="en-US" sz="3400" b="1" spc="200" kern="0" dirty="0">
                <a:solidFill>
                  <a:srgbClr val="00B4FF"/>
                </a:solidFill>
                <a:latin typeface="Arial Black" pitchFamily="34" charset="0"/>
                <a:ea typeface="Arial Black" pitchFamily="34" charset="-122"/>
                <a:cs typeface="Arial Black" pitchFamily="34" charset="-120"/>
              </a:rPr>
              <a:t>U</a:t>
            </a:r>
            <a:pPr indent="0" marL="0">
              <a:buNone/>
            </a:pPr>
            <a:r>
              <a:rPr lang="en-US" sz="3400" b="1" spc="200" kern="0" dirty="0">
                <a:solidFill>
                  <a:srgbClr val="0069FF"/>
                </a:solidFill>
                <a:latin typeface="Arial Black" pitchFamily="34" charset="0"/>
                <a:ea typeface="Arial Black" pitchFamily="34" charset="-122"/>
                <a:cs typeface="Arial Black" pitchFamily="34" charset="-120"/>
              </a:rPr>
              <a:t>R</a:t>
            </a:r>
            <a:pPr indent="0" marL="0">
              <a:buNone/>
            </a:pPr>
            <a:r>
              <a:rPr lang="en-US" sz="3400" b="1" spc="200" kern="0" dirty="0">
                <a:solidFill>
                  <a:srgbClr val="001EFF"/>
                </a:solidFill>
                <a:latin typeface="Arial Black" pitchFamily="34" charset="0"/>
                <a:ea typeface="Arial Black" pitchFamily="34" charset="-122"/>
                <a:cs typeface="Arial Black" pitchFamily="34" charset="-120"/>
              </a:rPr>
              <a:t> </a:t>
            </a:r>
            <a:pPr indent="0" marL="0">
              <a:buNone/>
            </a:pPr>
            <a:r>
              <a:rPr lang="en-US" sz="3400" b="1" spc="200" kern="0" dirty="0">
                <a:solidFill>
                  <a:srgbClr val="2D00FF"/>
                </a:solidFill>
                <a:latin typeface="Arial Black" pitchFamily="34" charset="0"/>
                <a:ea typeface="Arial Black" pitchFamily="34" charset="-122"/>
                <a:cs typeface="Arial Black" pitchFamily="34" charset="-120"/>
              </a:rPr>
              <a:t>I</a:t>
            </a:r>
            <a:pPr indent="0" marL="0">
              <a:buNone/>
            </a:pPr>
            <a:r>
              <a:rPr lang="en-US" sz="3400" b="1" spc="200" kern="0" dirty="0">
                <a:solidFill>
                  <a:srgbClr val="7800FF"/>
                </a:solidFill>
                <a:latin typeface="Arial Black" pitchFamily="34" charset="0"/>
                <a:ea typeface="Arial Black" pitchFamily="34" charset="-122"/>
                <a:cs typeface="Arial Black" pitchFamily="34" charset="-120"/>
              </a:rPr>
              <a:t>N</a:t>
            </a:r>
            <a:pPr indent="0" marL="0">
              <a:buNone/>
            </a:pPr>
            <a:r>
              <a:rPr lang="en-US" sz="3400" b="1" spc="200" kern="0" dirty="0">
                <a:solidFill>
                  <a:srgbClr val="C300FF"/>
                </a:solidFill>
                <a:latin typeface="Arial Black" pitchFamily="34" charset="0"/>
                <a:ea typeface="Arial Black" pitchFamily="34" charset="-122"/>
                <a:cs typeface="Arial Black" pitchFamily="34" charset="-120"/>
              </a:rPr>
              <a:t>F</a:t>
            </a:r>
            <a:pPr indent="0" marL="0">
              <a:buNone/>
            </a:pPr>
            <a:r>
              <a:rPr lang="en-US" sz="3400" b="1" spc="200" kern="0" dirty="0">
                <a:solidFill>
                  <a:srgbClr val="FF00F0"/>
                </a:solidFill>
                <a:latin typeface="Arial Black" pitchFamily="34" charset="0"/>
                <a:ea typeface="Arial Black" pitchFamily="34" charset="-122"/>
                <a:cs typeface="Arial Black" pitchFamily="34" charset="-120"/>
              </a:rPr>
              <a:t>R</a:t>
            </a:r>
            <a:pPr indent="0" marL="0">
              <a:buNone/>
            </a:pPr>
            <a:r>
              <a:rPr lang="en-US" sz="3400" b="1" spc="200" kern="0" dirty="0">
                <a:solidFill>
                  <a:srgbClr val="FF00A5"/>
                </a:solidFill>
                <a:latin typeface="Arial Black" pitchFamily="34" charset="0"/>
                <a:ea typeface="Arial Black" pitchFamily="34" charset="-122"/>
                <a:cs typeface="Arial Black" pitchFamily="34" charset="-120"/>
              </a:rPr>
              <a:t>A</a:t>
            </a:r>
            <a:pPr indent="0" marL="0">
              <a:buNone/>
            </a:pPr>
            <a:r>
              <a:rPr lang="en-US" sz="3400" b="1" spc="200" kern="0" dirty="0">
                <a:solidFill>
                  <a:srgbClr val="FF005A"/>
                </a:solidFill>
                <a:latin typeface="Arial Black" pitchFamily="34" charset="0"/>
                <a:ea typeface="Arial Black" pitchFamily="34" charset="-122"/>
                <a:cs typeface="Arial Black" pitchFamily="34" charset="-120"/>
              </a:rPr>
              <a:t>S</a:t>
            </a:r>
            <a:pPr indent="0" marL="0">
              <a:buNone/>
            </a:pPr>
            <a:r>
              <a:rPr lang="en-US" sz="3400" b="1" spc="200" kern="0" dirty="0">
                <a:solidFill>
                  <a:srgbClr val="FF000F"/>
                </a:solidFill>
                <a:latin typeface="Arial Black" pitchFamily="34" charset="0"/>
                <a:ea typeface="Arial Black" pitchFamily="34" charset="-122"/>
                <a:cs typeface="Arial Black" pitchFamily="34" charset="-120"/>
              </a:rPr>
              <a:t>T</a:t>
            </a:r>
            <a:pPr indent="0" marL="0">
              <a:buNone/>
            </a:pPr>
            <a:r>
              <a:rPr lang="en-US" sz="3400" b="1" spc="200" kern="0" dirty="0">
                <a:solidFill>
                  <a:srgbClr val="FF3C00"/>
                </a:solidFill>
                <a:latin typeface="Arial Black" pitchFamily="34" charset="0"/>
                <a:ea typeface="Arial Black" pitchFamily="34" charset="-122"/>
                <a:cs typeface="Arial Black" pitchFamily="34" charset="-120"/>
              </a:rPr>
              <a:t>R</a:t>
            </a:r>
            <a:pPr indent="0" marL="0">
              <a:buNone/>
            </a:pPr>
            <a:r>
              <a:rPr lang="en-US" sz="3400" b="1" spc="200" kern="0" dirty="0">
                <a:solidFill>
                  <a:srgbClr val="FF8700"/>
                </a:solidFill>
                <a:latin typeface="Arial Black" pitchFamily="34" charset="0"/>
                <a:ea typeface="Arial Black" pitchFamily="34" charset="-122"/>
                <a:cs typeface="Arial Black" pitchFamily="34" charset="-120"/>
              </a:rPr>
              <a:t>U</a:t>
            </a:r>
            <a:pPr indent="0" marL="0">
              <a:buNone/>
            </a:pPr>
            <a:r>
              <a:rPr lang="en-US" sz="3400" b="1" spc="200" kern="0" dirty="0">
                <a:solidFill>
                  <a:srgbClr val="FFD200"/>
                </a:solidFill>
                <a:latin typeface="Arial Black" pitchFamily="34" charset="0"/>
                <a:ea typeface="Arial Black" pitchFamily="34" charset="-122"/>
                <a:cs typeface="Arial Black" pitchFamily="34" charset="-120"/>
              </a:rPr>
              <a:t>C</a:t>
            </a:r>
            <a:pPr indent="0" marL="0">
              <a:buNone/>
            </a:pPr>
            <a:r>
              <a:rPr lang="en-US" sz="3400" b="1" spc="200" kern="0" dirty="0">
                <a:solidFill>
                  <a:srgbClr val="E1FF00"/>
                </a:solidFill>
                <a:latin typeface="Arial Black" pitchFamily="34" charset="0"/>
                <a:ea typeface="Arial Black" pitchFamily="34" charset="-122"/>
                <a:cs typeface="Arial Black" pitchFamily="34" charset="-120"/>
              </a:rPr>
              <a:t>T</a:t>
            </a:r>
            <a:pPr indent="0" marL="0">
              <a:buNone/>
            </a:pPr>
            <a:r>
              <a:rPr lang="en-US" sz="3400" b="1" spc="200" kern="0" dirty="0">
                <a:solidFill>
                  <a:srgbClr val="96FF00"/>
                </a:solidFill>
                <a:latin typeface="Arial Black" pitchFamily="34" charset="0"/>
                <a:ea typeface="Arial Black" pitchFamily="34" charset="-122"/>
                <a:cs typeface="Arial Black" pitchFamily="34" charset="-120"/>
              </a:rPr>
              <a:t>U</a:t>
            </a:r>
            <a:pPr indent="0" marL="0">
              <a:buNone/>
            </a:pPr>
            <a:r>
              <a:rPr lang="en-US" sz="3400" b="1" spc="200" kern="0" dirty="0">
                <a:solidFill>
                  <a:srgbClr val="4BFF00"/>
                </a:solidFill>
                <a:latin typeface="Arial Black" pitchFamily="34" charset="0"/>
                <a:ea typeface="Arial Black" pitchFamily="34" charset="-122"/>
                <a:cs typeface="Arial Black" pitchFamily="34" charset="-120"/>
              </a:rPr>
              <a:t>R</a:t>
            </a:r>
            <a:pPr indent="0" marL="0">
              <a:buNone/>
            </a:pPr>
            <a:r>
              <a:rPr lang="en-US" sz="3400" b="1" spc="200" kern="0" dirty="0">
                <a:solidFill>
                  <a:srgbClr val="00FF00"/>
                </a:solidFill>
                <a:latin typeface="Arial Black" pitchFamily="34" charset="0"/>
                <a:ea typeface="Arial Black" pitchFamily="34" charset="-122"/>
                <a:cs typeface="Arial Black" pitchFamily="34" charset="-120"/>
              </a:rPr>
              <a:t>E</a:t>
            </a:r>
            <a:endParaRPr lang="en-US" sz="3400" dirty="0"/>
          </a:p>
        </p:txBody>
      </p:sp>
      <p:sp>
        <p:nvSpPr>
          <p:cNvPr id="4" name="Shape 1"/>
          <p:cNvSpPr/>
          <p:nvPr/>
        </p:nvSpPr>
        <p:spPr>
          <a:xfrm>
            <a:off x="365760" y="914400"/>
            <a:ext cx="11430000" cy="18288"/>
          </a:xfrm>
          <a:prstGeom prst="rect">
            <a:avLst/>
          </a:prstGeom>
          <a:solidFill>
            <a:srgbClr val="DAA520"/>
          </a:solidFill>
          <a:ln w="12700">
            <a:solidFill>
              <a:srgbClr val="DAA520"/>
            </a:solidFill>
            <a:prstDash val="solid"/>
          </a:ln>
        </p:spPr>
      </p:sp>
      <p:sp>
        <p:nvSpPr>
          <p:cNvPr id="5" name="Shape 2"/>
          <p:cNvSpPr/>
          <p:nvPr/>
        </p:nvSpPr>
        <p:spPr>
          <a:xfrm>
            <a:off x="365760" y="1005840"/>
            <a:ext cx="1737360" cy="594360"/>
          </a:xfrm>
          <a:prstGeom prst="rect">
            <a:avLst/>
          </a:prstGeom>
          <a:solidFill>
            <a:srgbClr val="111111"/>
          </a:solidFill>
          <a:ln w="19050">
            <a:solidFill>
              <a:srgbClr val="00FF88"/>
            </a:solidFill>
            <a:prstDash val="solid"/>
          </a:ln>
        </p:spPr>
      </p:sp>
      <p:sp>
        <p:nvSpPr>
          <p:cNvPr id="6" name="Text 3"/>
          <p:cNvSpPr/>
          <p:nvPr/>
        </p:nvSpPr>
        <p:spPr>
          <a:xfrm>
            <a:off x="365760" y="1115568"/>
            <a:ext cx="1737360" cy="365760"/>
          </a:xfrm>
          <a:prstGeom prst="rect">
            <a:avLst/>
          </a:prstGeom>
          <a:noFill/>
          <a:ln/>
        </p:spPr>
        <p:txBody>
          <a:bodyPr wrap="square" lIns="0" tIns="0" rIns="0" bIns="0" rtlCol="0" anchor="ctr"/>
          <a:lstStyle/>
          <a:p>
            <a:pPr algn="ctr" indent="0" marL="0">
              <a:buNone/>
            </a:pPr>
            <a:r>
              <a:rPr lang="en-US" sz="1100" b="1" dirty="0">
                <a:solidFill>
                  <a:srgbClr val="00FF88"/>
                </a:solidFill>
                <a:latin typeface="Arial Black" pitchFamily="34" charset="0"/>
                <a:ea typeface="Arial Black" pitchFamily="34" charset="-122"/>
                <a:cs typeface="Arial Black" pitchFamily="34" charset="-120"/>
              </a:rPr>
              <a:t>ONU</a:t>
            </a:r>
            <a:endParaRPr lang="en-US" sz="1100" dirty="0"/>
          </a:p>
        </p:txBody>
      </p:sp>
      <p:sp>
        <p:nvSpPr>
          <p:cNvPr id="7" name="Text 4"/>
          <p:cNvSpPr/>
          <p:nvPr/>
        </p:nvSpPr>
        <p:spPr>
          <a:xfrm>
            <a:off x="2286000" y="1051560"/>
            <a:ext cx="9692640" cy="54864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Optical Network Unit at customer premises — last-mile fibre termination per ISP</a:t>
            </a:r>
            <a:endParaRPr lang="en-US" sz="1200" dirty="0"/>
          </a:p>
        </p:txBody>
      </p:sp>
      <p:sp>
        <p:nvSpPr>
          <p:cNvPr id="8" name="Shape 5"/>
          <p:cNvSpPr/>
          <p:nvPr/>
        </p:nvSpPr>
        <p:spPr>
          <a:xfrm>
            <a:off x="694944" y="1682496"/>
            <a:ext cx="73152" cy="82296"/>
          </a:xfrm>
          <a:prstGeom prst="ellipse">
            <a:avLst/>
          </a:prstGeom>
          <a:solidFill>
            <a:srgbClr val="00CCFF"/>
          </a:solidFill>
          <a:ln w="12700">
            <a:solidFill>
              <a:srgbClr val="00CCFF"/>
            </a:solidFill>
            <a:prstDash val="solid"/>
          </a:ln>
        </p:spPr>
      </p:sp>
      <p:sp>
        <p:nvSpPr>
          <p:cNvPr id="9" name="Shape 6"/>
          <p:cNvSpPr/>
          <p:nvPr/>
        </p:nvSpPr>
        <p:spPr>
          <a:xfrm>
            <a:off x="365760" y="1764792"/>
            <a:ext cx="1737360" cy="594360"/>
          </a:xfrm>
          <a:prstGeom prst="rect">
            <a:avLst/>
          </a:prstGeom>
          <a:solidFill>
            <a:srgbClr val="111111"/>
          </a:solidFill>
          <a:ln w="19050">
            <a:solidFill>
              <a:srgbClr val="00CCFF"/>
            </a:solidFill>
            <a:prstDash val="solid"/>
          </a:ln>
        </p:spPr>
      </p:sp>
      <p:sp>
        <p:nvSpPr>
          <p:cNvPr id="10" name="Text 7"/>
          <p:cNvSpPr/>
          <p:nvPr/>
        </p:nvSpPr>
        <p:spPr>
          <a:xfrm>
            <a:off x="365760" y="1874520"/>
            <a:ext cx="1737360" cy="365760"/>
          </a:xfrm>
          <a:prstGeom prst="rect">
            <a:avLst/>
          </a:prstGeom>
          <a:noFill/>
          <a:ln/>
        </p:spPr>
        <p:txBody>
          <a:bodyPr wrap="square" lIns="0" tIns="0" rIns="0" bIns="0" rtlCol="0" anchor="ctr"/>
          <a:lstStyle/>
          <a:p>
            <a:pPr algn="ctr" indent="0" marL="0">
              <a:buNone/>
            </a:pPr>
            <a:r>
              <a:rPr lang="en-US" sz="1100" b="1" dirty="0">
                <a:solidFill>
                  <a:srgbClr val="00CCFF"/>
                </a:solidFill>
                <a:latin typeface="Arial Black" pitchFamily="34" charset="0"/>
                <a:ea typeface="Arial Black" pitchFamily="34" charset="-122"/>
                <a:cs typeface="Arial Black" pitchFamily="34" charset="-120"/>
              </a:rPr>
              <a:t>PON</a:t>
            </a:r>
            <a:endParaRPr lang="en-US" sz="1100" dirty="0"/>
          </a:p>
        </p:txBody>
      </p:sp>
      <p:sp>
        <p:nvSpPr>
          <p:cNvPr id="11" name="Text 8"/>
          <p:cNvSpPr/>
          <p:nvPr/>
        </p:nvSpPr>
        <p:spPr>
          <a:xfrm>
            <a:off x="2286000" y="1810512"/>
            <a:ext cx="9692640" cy="54864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Passive Optical Network — fibre splitters, shared upstream medium, no active electronics</a:t>
            </a:r>
            <a:endParaRPr lang="en-US" sz="1200" dirty="0"/>
          </a:p>
        </p:txBody>
      </p:sp>
      <p:sp>
        <p:nvSpPr>
          <p:cNvPr id="12" name="Shape 9"/>
          <p:cNvSpPr/>
          <p:nvPr/>
        </p:nvSpPr>
        <p:spPr>
          <a:xfrm>
            <a:off x="694944" y="2441448"/>
            <a:ext cx="73152" cy="82296"/>
          </a:xfrm>
          <a:prstGeom prst="ellipse">
            <a:avLst/>
          </a:prstGeom>
          <a:solidFill>
            <a:srgbClr val="0088FF"/>
          </a:solidFill>
          <a:ln w="12700">
            <a:solidFill>
              <a:srgbClr val="0088FF"/>
            </a:solidFill>
            <a:prstDash val="solid"/>
          </a:ln>
        </p:spPr>
      </p:sp>
      <p:sp>
        <p:nvSpPr>
          <p:cNvPr id="13" name="Shape 10"/>
          <p:cNvSpPr/>
          <p:nvPr/>
        </p:nvSpPr>
        <p:spPr>
          <a:xfrm>
            <a:off x="365760" y="2523744"/>
            <a:ext cx="1737360" cy="594360"/>
          </a:xfrm>
          <a:prstGeom prst="rect">
            <a:avLst/>
          </a:prstGeom>
          <a:solidFill>
            <a:srgbClr val="111111"/>
          </a:solidFill>
          <a:ln w="19050">
            <a:solidFill>
              <a:srgbClr val="0088FF"/>
            </a:solidFill>
            <a:prstDash val="solid"/>
          </a:ln>
        </p:spPr>
      </p:sp>
      <p:sp>
        <p:nvSpPr>
          <p:cNvPr id="14" name="Text 11"/>
          <p:cNvSpPr/>
          <p:nvPr/>
        </p:nvSpPr>
        <p:spPr>
          <a:xfrm>
            <a:off x="365760" y="2633472"/>
            <a:ext cx="1737360" cy="365760"/>
          </a:xfrm>
          <a:prstGeom prst="rect">
            <a:avLst/>
          </a:prstGeom>
          <a:noFill/>
          <a:ln/>
        </p:spPr>
        <p:txBody>
          <a:bodyPr wrap="square" lIns="0" tIns="0" rIns="0" bIns="0" rtlCol="0" anchor="ctr"/>
          <a:lstStyle/>
          <a:p>
            <a:pPr algn="ctr" indent="0" marL="0">
              <a:buNone/>
            </a:pPr>
            <a:r>
              <a:rPr lang="en-US" sz="1100" b="1" dirty="0">
                <a:solidFill>
                  <a:srgbClr val="0088FF"/>
                </a:solidFill>
                <a:latin typeface="Arial Black" pitchFamily="34" charset="0"/>
                <a:ea typeface="Arial Black" pitchFamily="34" charset="-122"/>
                <a:cs typeface="Arial Black" pitchFamily="34" charset="-120"/>
              </a:rPr>
              <a:t>OLT</a:t>
            </a:r>
            <a:endParaRPr lang="en-US" sz="1100" dirty="0"/>
          </a:p>
        </p:txBody>
      </p:sp>
      <p:sp>
        <p:nvSpPr>
          <p:cNvPr id="15" name="Text 12"/>
          <p:cNvSpPr/>
          <p:nvPr/>
        </p:nvSpPr>
        <p:spPr>
          <a:xfrm>
            <a:off x="2286000" y="2569464"/>
            <a:ext cx="9692640" cy="54864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Optical Line Terminal at head-end — aggregates ONUs, manages bandwidth &amp; authentication</a:t>
            </a:r>
            <a:endParaRPr lang="en-US" sz="1200" dirty="0"/>
          </a:p>
        </p:txBody>
      </p:sp>
      <p:sp>
        <p:nvSpPr>
          <p:cNvPr id="16" name="Shape 13"/>
          <p:cNvSpPr/>
          <p:nvPr/>
        </p:nvSpPr>
        <p:spPr>
          <a:xfrm>
            <a:off x="694944" y="3200400"/>
            <a:ext cx="73152" cy="82296"/>
          </a:xfrm>
          <a:prstGeom prst="ellipse">
            <a:avLst/>
          </a:prstGeom>
          <a:solidFill>
            <a:srgbClr val="8800FF"/>
          </a:solidFill>
          <a:ln w="12700">
            <a:solidFill>
              <a:srgbClr val="8800FF"/>
            </a:solidFill>
            <a:prstDash val="solid"/>
          </a:ln>
        </p:spPr>
      </p:sp>
      <p:sp>
        <p:nvSpPr>
          <p:cNvPr id="17" name="Shape 14"/>
          <p:cNvSpPr/>
          <p:nvPr/>
        </p:nvSpPr>
        <p:spPr>
          <a:xfrm>
            <a:off x="365760" y="3282696"/>
            <a:ext cx="1737360" cy="594360"/>
          </a:xfrm>
          <a:prstGeom prst="rect">
            <a:avLst/>
          </a:prstGeom>
          <a:solidFill>
            <a:srgbClr val="111111"/>
          </a:solidFill>
          <a:ln w="19050">
            <a:solidFill>
              <a:srgbClr val="8800FF"/>
            </a:solidFill>
            <a:prstDash val="solid"/>
          </a:ln>
        </p:spPr>
      </p:sp>
      <p:sp>
        <p:nvSpPr>
          <p:cNvPr id="18" name="Text 15"/>
          <p:cNvSpPr/>
          <p:nvPr/>
        </p:nvSpPr>
        <p:spPr>
          <a:xfrm>
            <a:off x="365760" y="3392424"/>
            <a:ext cx="1737360" cy="365760"/>
          </a:xfrm>
          <a:prstGeom prst="rect">
            <a:avLst/>
          </a:prstGeom>
          <a:noFill/>
          <a:ln/>
        </p:spPr>
        <p:txBody>
          <a:bodyPr wrap="square" lIns="0" tIns="0" rIns="0" bIns="0" rtlCol="0" anchor="ctr"/>
          <a:lstStyle/>
          <a:p>
            <a:pPr algn="ctr" indent="0" marL="0">
              <a:buNone/>
            </a:pPr>
            <a:r>
              <a:rPr lang="en-US" sz="1100" b="1" dirty="0">
                <a:solidFill>
                  <a:srgbClr val="8800FF"/>
                </a:solidFill>
                <a:latin typeface="Arial Black" pitchFamily="34" charset="0"/>
                <a:ea typeface="Arial Black" pitchFamily="34" charset="-122"/>
                <a:cs typeface="Arial Black" pitchFamily="34" charset="-120"/>
              </a:rPr>
              <a:t>AGG SWITCH</a:t>
            </a:r>
            <a:endParaRPr lang="en-US" sz="1100" dirty="0"/>
          </a:p>
        </p:txBody>
      </p:sp>
      <p:sp>
        <p:nvSpPr>
          <p:cNvPr id="19" name="Text 16"/>
          <p:cNvSpPr/>
          <p:nvPr/>
        </p:nvSpPr>
        <p:spPr>
          <a:xfrm>
            <a:off x="2286000" y="3328416"/>
            <a:ext cx="9692640" cy="54864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Aggregation switch — per-ISP VLAN segmentation, Layer 2 isolation between operators</a:t>
            </a:r>
            <a:endParaRPr lang="en-US" sz="1200" dirty="0"/>
          </a:p>
        </p:txBody>
      </p:sp>
      <p:sp>
        <p:nvSpPr>
          <p:cNvPr id="20" name="Shape 17"/>
          <p:cNvSpPr/>
          <p:nvPr/>
        </p:nvSpPr>
        <p:spPr>
          <a:xfrm>
            <a:off x="694944" y="3959352"/>
            <a:ext cx="73152" cy="82296"/>
          </a:xfrm>
          <a:prstGeom prst="ellipse">
            <a:avLst/>
          </a:prstGeom>
          <a:solidFill>
            <a:srgbClr val="FF00AA"/>
          </a:solidFill>
          <a:ln w="12700">
            <a:solidFill>
              <a:srgbClr val="FF00AA"/>
            </a:solidFill>
            <a:prstDash val="solid"/>
          </a:ln>
        </p:spPr>
      </p:sp>
      <p:sp>
        <p:nvSpPr>
          <p:cNvPr id="21" name="Shape 18"/>
          <p:cNvSpPr/>
          <p:nvPr/>
        </p:nvSpPr>
        <p:spPr>
          <a:xfrm>
            <a:off x="365760" y="4041648"/>
            <a:ext cx="1737360" cy="594360"/>
          </a:xfrm>
          <a:prstGeom prst="rect">
            <a:avLst/>
          </a:prstGeom>
          <a:solidFill>
            <a:srgbClr val="111111"/>
          </a:solidFill>
          <a:ln w="19050">
            <a:solidFill>
              <a:srgbClr val="FF00AA"/>
            </a:solidFill>
            <a:prstDash val="solid"/>
          </a:ln>
        </p:spPr>
      </p:sp>
      <p:sp>
        <p:nvSpPr>
          <p:cNvPr id="22" name="Text 19"/>
          <p:cNvSpPr/>
          <p:nvPr/>
        </p:nvSpPr>
        <p:spPr>
          <a:xfrm>
            <a:off x="365760" y="4151376"/>
            <a:ext cx="1737360" cy="365760"/>
          </a:xfrm>
          <a:prstGeom prst="rect">
            <a:avLst/>
          </a:prstGeom>
          <a:noFill/>
          <a:ln/>
        </p:spPr>
        <p:txBody>
          <a:bodyPr wrap="square" lIns="0" tIns="0" rIns="0" bIns="0" rtlCol="0" anchor="ctr"/>
          <a:lstStyle/>
          <a:p>
            <a:pPr algn="ctr" indent="0" marL="0">
              <a:buNone/>
            </a:pPr>
            <a:r>
              <a:rPr lang="en-US" sz="1100" b="1" dirty="0">
                <a:solidFill>
                  <a:srgbClr val="FF00AA"/>
                </a:solidFill>
                <a:latin typeface="Arial Black" pitchFamily="34" charset="0"/>
                <a:ea typeface="Arial Black" pitchFamily="34" charset="-122"/>
                <a:cs typeface="Arial Black" pitchFamily="34" charset="-120"/>
              </a:rPr>
              <a:t>CORE ROUTER</a:t>
            </a:r>
            <a:endParaRPr lang="en-US" sz="1100" dirty="0"/>
          </a:p>
        </p:txBody>
      </p:sp>
      <p:sp>
        <p:nvSpPr>
          <p:cNvPr id="23" name="Text 20"/>
          <p:cNvSpPr/>
          <p:nvPr/>
        </p:nvSpPr>
        <p:spPr>
          <a:xfrm>
            <a:off x="2286000" y="4087368"/>
            <a:ext cx="9692640" cy="54864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Dedicated per-ISP core router — routing, NAT, DHCP &amp; subscriber policy in isolated environment</a:t>
            </a:r>
            <a:endParaRPr lang="en-US" sz="1200" dirty="0"/>
          </a:p>
        </p:txBody>
      </p:sp>
      <p:sp>
        <p:nvSpPr>
          <p:cNvPr id="24" name="Shape 21"/>
          <p:cNvSpPr/>
          <p:nvPr/>
        </p:nvSpPr>
        <p:spPr>
          <a:xfrm>
            <a:off x="694944" y="4718304"/>
            <a:ext cx="73152" cy="82296"/>
          </a:xfrm>
          <a:prstGeom prst="ellipse">
            <a:avLst/>
          </a:prstGeom>
          <a:solidFill>
            <a:srgbClr val="FF6600"/>
          </a:solidFill>
          <a:ln w="12700">
            <a:solidFill>
              <a:srgbClr val="FF6600"/>
            </a:solidFill>
            <a:prstDash val="solid"/>
          </a:ln>
        </p:spPr>
      </p:sp>
      <p:sp>
        <p:nvSpPr>
          <p:cNvPr id="25" name="Shape 22"/>
          <p:cNvSpPr/>
          <p:nvPr/>
        </p:nvSpPr>
        <p:spPr>
          <a:xfrm>
            <a:off x="365760" y="4800600"/>
            <a:ext cx="1737360" cy="594360"/>
          </a:xfrm>
          <a:prstGeom prst="rect">
            <a:avLst/>
          </a:prstGeom>
          <a:solidFill>
            <a:srgbClr val="111111"/>
          </a:solidFill>
          <a:ln w="19050">
            <a:solidFill>
              <a:srgbClr val="FF6600"/>
            </a:solidFill>
            <a:prstDash val="solid"/>
          </a:ln>
        </p:spPr>
      </p:sp>
      <p:sp>
        <p:nvSpPr>
          <p:cNvPr id="26" name="Text 23"/>
          <p:cNvSpPr/>
          <p:nvPr/>
        </p:nvSpPr>
        <p:spPr>
          <a:xfrm>
            <a:off x="365760" y="4910328"/>
            <a:ext cx="1737360" cy="365760"/>
          </a:xfrm>
          <a:prstGeom prst="rect">
            <a:avLst/>
          </a:prstGeom>
          <a:noFill/>
          <a:ln/>
        </p:spPr>
        <p:txBody>
          <a:bodyPr wrap="square" lIns="0" tIns="0" rIns="0" bIns="0" rtlCol="0" anchor="ctr"/>
          <a:lstStyle/>
          <a:p>
            <a:pPr algn="ctr" indent="0" marL="0">
              <a:buNone/>
            </a:pPr>
            <a:r>
              <a:rPr lang="en-US" sz="1100" b="1" dirty="0">
                <a:solidFill>
                  <a:srgbClr val="FF6600"/>
                </a:solidFill>
                <a:latin typeface="Arial Black" pitchFamily="34" charset="0"/>
                <a:ea typeface="Arial Black" pitchFamily="34" charset="-122"/>
                <a:cs typeface="Arial Black" pitchFamily="34" charset="-120"/>
              </a:rPr>
              <a:t>EDGE ROUTER</a:t>
            </a:r>
            <a:endParaRPr lang="en-US" sz="1100" dirty="0"/>
          </a:p>
        </p:txBody>
      </p:sp>
      <p:sp>
        <p:nvSpPr>
          <p:cNvPr id="27" name="Text 24"/>
          <p:cNvSpPr/>
          <p:nvPr/>
        </p:nvSpPr>
        <p:spPr>
          <a:xfrm>
            <a:off x="2286000" y="4846320"/>
            <a:ext cx="9692640" cy="54864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BGP peering, upstream transit handoff, DDoS mitigation &amp; traffic shaping</a:t>
            </a:r>
            <a:endParaRPr lang="en-US" sz="1200" dirty="0"/>
          </a:p>
        </p:txBody>
      </p:sp>
      <p:sp>
        <p:nvSpPr>
          <p:cNvPr id="28" name="Shape 25"/>
          <p:cNvSpPr/>
          <p:nvPr/>
        </p:nvSpPr>
        <p:spPr>
          <a:xfrm>
            <a:off x="694944" y="5477256"/>
            <a:ext cx="73152" cy="82296"/>
          </a:xfrm>
          <a:prstGeom prst="ellipse">
            <a:avLst/>
          </a:prstGeom>
          <a:solidFill>
            <a:srgbClr val="FFD700"/>
          </a:solidFill>
          <a:ln w="12700">
            <a:solidFill>
              <a:srgbClr val="FFD700"/>
            </a:solidFill>
            <a:prstDash val="solid"/>
          </a:ln>
        </p:spPr>
      </p:sp>
      <p:sp>
        <p:nvSpPr>
          <p:cNvPr id="29" name="Shape 26"/>
          <p:cNvSpPr/>
          <p:nvPr/>
        </p:nvSpPr>
        <p:spPr>
          <a:xfrm>
            <a:off x="365760" y="5559552"/>
            <a:ext cx="1737360" cy="594360"/>
          </a:xfrm>
          <a:prstGeom prst="rect">
            <a:avLst/>
          </a:prstGeom>
          <a:solidFill>
            <a:srgbClr val="111111"/>
          </a:solidFill>
          <a:ln w="19050">
            <a:solidFill>
              <a:srgbClr val="FFD700"/>
            </a:solidFill>
            <a:prstDash val="solid"/>
          </a:ln>
        </p:spPr>
      </p:sp>
      <p:sp>
        <p:nvSpPr>
          <p:cNvPr id="30" name="Text 27"/>
          <p:cNvSpPr/>
          <p:nvPr/>
        </p:nvSpPr>
        <p:spPr>
          <a:xfrm>
            <a:off x="365760" y="5669280"/>
            <a:ext cx="1737360" cy="365760"/>
          </a:xfrm>
          <a:prstGeom prst="rect">
            <a:avLst/>
          </a:prstGeom>
          <a:noFill/>
          <a:ln/>
        </p:spPr>
        <p:txBody>
          <a:bodyPr wrap="square" lIns="0" tIns="0" rIns="0" bIns="0" rtlCol="0" anchor="ctr"/>
          <a:lstStyle/>
          <a:p>
            <a:pPr algn="ctr" indent="0" marL="0">
              <a:buNone/>
            </a:pPr>
            <a:r>
              <a:rPr lang="en-US" sz="1100" b="1" dirty="0">
                <a:solidFill>
                  <a:srgbClr val="FFD700"/>
                </a:solidFill>
                <a:latin typeface="Arial Black" pitchFamily="34" charset="0"/>
                <a:ea typeface="Arial Black" pitchFamily="34" charset="-122"/>
                <a:cs typeface="Arial Black" pitchFamily="34" charset="-120"/>
              </a:rPr>
              <a:t>DATA CENTRE</a:t>
            </a:r>
            <a:endParaRPr lang="en-US" sz="1100" dirty="0"/>
          </a:p>
        </p:txBody>
      </p:sp>
      <p:sp>
        <p:nvSpPr>
          <p:cNvPr id="31" name="Text 28"/>
          <p:cNvSpPr/>
          <p:nvPr/>
        </p:nvSpPr>
        <p:spPr>
          <a:xfrm>
            <a:off x="2286000" y="5605272"/>
            <a:ext cx="9692640" cy="54864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Redundant transit &amp; peering, NMS, DNS &amp; partner integration infrastructure</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alphaModFix amt="40000"/>
          </a:blip>
          <a:stretch>
            <a:fillRect/>
          </a:stretch>
        </p:blipFill>
        <p:spPr>
          <a:xfrm>
            <a:off x="10789920" y="91440"/>
            <a:ext cx="1188720" cy="1188720"/>
          </a:xfrm>
          <a:prstGeom prst="rect">
            <a:avLst/>
          </a:prstGeom>
        </p:spPr>
      </p:pic>
      <p:sp>
        <p:nvSpPr>
          <p:cNvPr id="3" name="Text 0"/>
          <p:cNvSpPr/>
          <p:nvPr/>
        </p:nvSpPr>
        <p:spPr>
          <a:xfrm>
            <a:off x="365760" y="137160"/>
            <a:ext cx="10241280" cy="777240"/>
          </a:xfrm>
          <a:prstGeom prst="rect">
            <a:avLst/>
          </a:prstGeom>
          <a:noFill/>
          <a:ln/>
        </p:spPr>
        <p:txBody>
          <a:bodyPr wrap="square" lIns="0" tIns="0" rIns="0" bIns="0" rtlCol="0" anchor="ctr"/>
          <a:lstStyle/>
          <a:p>
            <a:pPr indent="0" marL="0">
              <a:buNone/>
            </a:pPr>
            <a:r>
              <a:rPr lang="en-US" sz="3400" b="1" spc="200" kern="0" dirty="0">
                <a:solidFill>
                  <a:srgbClr val="0000FF"/>
                </a:solidFill>
                <a:latin typeface="Arial Black" pitchFamily="34" charset="0"/>
                <a:ea typeface="Arial Black" pitchFamily="34" charset="-122"/>
                <a:cs typeface="Arial Black" pitchFamily="34" charset="-120"/>
              </a:rPr>
              <a:t>W</a:t>
            </a:r>
            <a:pPr indent="0" marL="0">
              <a:buNone/>
            </a:pPr>
            <a:r>
              <a:rPr lang="en-US" sz="3400" b="1" spc="200" kern="0" dirty="0">
                <a:solidFill>
                  <a:srgbClr val="2F00FF"/>
                </a:solidFill>
                <a:latin typeface="Arial Black" pitchFamily="34" charset="0"/>
                <a:ea typeface="Arial Black" pitchFamily="34" charset="-122"/>
                <a:cs typeface="Arial Black" pitchFamily="34" charset="-120"/>
              </a:rPr>
              <a:t>H</a:t>
            </a:r>
            <a:pPr indent="0" marL="0">
              <a:buNone/>
            </a:pPr>
            <a:r>
              <a:rPr lang="en-US" sz="3400" b="1" spc="200" kern="0" dirty="0">
                <a:solidFill>
                  <a:srgbClr val="5E00FF"/>
                </a:solidFill>
                <a:latin typeface="Arial Black" pitchFamily="34" charset="0"/>
                <a:ea typeface="Arial Black" pitchFamily="34" charset="-122"/>
                <a:cs typeface="Arial Black" pitchFamily="34" charset="-120"/>
              </a:rPr>
              <a:t>Y</a:t>
            </a:r>
            <a:pPr indent="0" marL="0">
              <a:buNone/>
            </a:pPr>
            <a:r>
              <a:rPr lang="en-US" sz="3400" b="1" spc="200" kern="0" dirty="0">
                <a:solidFill>
                  <a:srgbClr val="8E00FF"/>
                </a:solidFill>
                <a:latin typeface="Arial Black" pitchFamily="34" charset="0"/>
                <a:ea typeface="Arial Black" pitchFamily="34" charset="-122"/>
                <a:cs typeface="Arial Black" pitchFamily="34" charset="-120"/>
              </a:rPr>
              <a:t> </a:t>
            </a:r>
            <a:pPr indent="0" marL="0">
              <a:buNone/>
            </a:pPr>
            <a:r>
              <a:rPr lang="en-US" sz="3400" b="1" spc="200" kern="0" dirty="0">
                <a:solidFill>
                  <a:srgbClr val="BD00FF"/>
                </a:solidFill>
                <a:latin typeface="Arial Black" pitchFamily="34" charset="0"/>
                <a:ea typeface="Arial Black" pitchFamily="34" charset="-122"/>
                <a:cs typeface="Arial Black" pitchFamily="34" charset="-120"/>
              </a:rPr>
              <a:t>P</a:t>
            </a:r>
            <a:pPr indent="0" marL="0">
              <a:buNone/>
            </a:pPr>
            <a:r>
              <a:rPr lang="en-US" sz="3400" b="1" spc="200" kern="0" dirty="0">
                <a:solidFill>
                  <a:srgbClr val="EC00FF"/>
                </a:solidFill>
                <a:latin typeface="Arial Black" pitchFamily="34" charset="0"/>
                <a:ea typeface="Arial Black" pitchFamily="34" charset="-122"/>
                <a:cs typeface="Arial Black" pitchFamily="34" charset="-120"/>
              </a:rPr>
              <a:t>A</a:t>
            </a:r>
            <a:pPr indent="0" marL="0">
              <a:buNone/>
            </a:pPr>
            <a:r>
              <a:rPr lang="en-US" sz="3400" b="1" spc="200" kern="0" dirty="0">
                <a:solidFill>
                  <a:srgbClr val="FF00E3"/>
                </a:solidFill>
                <a:latin typeface="Arial Black" pitchFamily="34" charset="0"/>
                <a:ea typeface="Arial Black" pitchFamily="34" charset="-122"/>
                <a:cs typeface="Arial Black" pitchFamily="34" charset="-120"/>
              </a:rPr>
              <a:t>R</a:t>
            </a:r>
            <a:pPr indent="0" marL="0">
              <a:buNone/>
            </a:pPr>
            <a:r>
              <a:rPr lang="en-US" sz="3400" b="1" spc="200" kern="0" dirty="0">
                <a:solidFill>
                  <a:srgbClr val="FF00B3"/>
                </a:solidFill>
                <a:latin typeface="Arial Black" pitchFamily="34" charset="0"/>
                <a:ea typeface="Arial Black" pitchFamily="34" charset="-122"/>
                <a:cs typeface="Arial Black" pitchFamily="34" charset="-120"/>
              </a:rPr>
              <a:t>T</a:t>
            </a:r>
            <a:pPr indent="0" marL="0">
              <a:buNone/>
            </a:pPr>
            <a:r>
              <a:rPr lang="en-US" sz="3400" b="1" spc="200" kern="0" dirty="0">
                <a:solidFill>
                  <a:srgbClr val="FF0084"/>
                </a:solidFill>
                <a:latin typeface="Arial Black" pitchFamily="34" charset="0"/>
                <a:ea typeface="Arial Black" pitchFamily="34" charset="-122"/>
                <a:cs typeface="Arial Black" pitchFamily="34" charset="-120"/>
              </a:rPr>
              <a:t>N</a:t>
            </a:r>
            <a:pPr indent="0" marL="0">
              <a:buNone/>
            </a:pPr>
            <a:r>
              <a:rPr lang="en-US" sz="3400" b="1" spc="200" kern="0" dirty="0">
                <a:solidFill>
                  <a:srgbClr val="FF0055"/>
                </a:solidFill>
                <a:latin typeface="Arial Black" pitchFamily="34" charset="0"/>
                <a:ea typeface="Arial Black" pitchFamily="34" charset="-122"/>
                <a:cs typeface="Arial Black" pitchFamily="34" charset="-120"/>
              </a:rPr>
              <a:t>E</a:t>
            </a:r>
            <a:pPr indent="0" marL="0">
              <a:buNone/>
            </a:pPr>
            <a:r>
              <a:rPr lang="en-US" sz="3400" b="1" spc="200" kern="0" dirty="0">
                <a:solidFill>
                  <a:srgbClr val="FF0026"/>
                </a:solidFill>
                <a:latin typeface="Arial Black" pitchFamily="34" charset="0"/>
                <a:ea typeface="Arial Black" pitchFamily="34" charset="-122"/>
                <a:cs typeface="Arial Black" pitchFamily="34" charset="-120"/>
              </a:rPr>
              <a:t>R</a:t>
            </a:r>
            <a:pPr indent="0" marL="0">
              <a:buNone/>
            </a:pPr>
            <a:r>
              <a:rPr lang="en-US" sz="3400" b="1" spc="200" kern="0" dirty="0">
                <a:solidFill>
                  <a:srgbClr val="FF0900"/>
                </a:solidFill>
                <a:latin typeface="Arial Black" pitchFamily="34" charset="0"/>
                <a:ea typeface="Arial Black" pitchFamily="34" charset="-122"/>
                <a:cs typeface="Arial Black" pitchFamily="34" charset="-120"/>
              </a:rPr>
              <a:t> </a:t>
            </a:r>
            <a:pPr indent="0" marL="0">
              <a:buNone/>
            </a:pPr>
            <a:r>
              <a:rPr lang="en-US" sz="3400" b="1" spc="200" kern="0" dirty="0">
                <a:solidFill>
                  <a:srgbClr val="FF3900"/>
                </a:solidFill>
                <a:latin typeface="Arial Black" pitchFamily="34" charset="0"/>
                <a:ea typeface="Arial Black" pitchFamily="34" charset="-122"/>
                <a:cs typeface="Arial Black" pitchFamily="34" charset="-120"/>
              </a:rPr>
              <a:t>W</a:t>
            </a:r>
            <a:pPr indent="0" marL="0">
              <a:buNone/>
            </a:pPr>
            <a:r>
              <a:rPr lang="en-US" sz="3400" b="1" spc="200" kern="0" dirty="0">
                <a:solidFill>
                  <a:srgbClr val="FF6800"/>
                </a:solidFill>
                <a:latin typeface="Arial Black" pitchFamily="34" charset="0"/>
                <a:ea typeface="Arial Black" pitchFamily="34" charset="-122"/>
                <a:cs typeface="Arial Black" pitchFamily="34" charset="-120"/>
              </a:rPr>
              <a:t>I</a:t>
            </a:r>
            <a:pPr indent="0" marL="0">
              <a:buNone/>
            </a:pPr>
            <a:r>
              <a:rPr lang="en-US" sz="3400" b="1" spc="200" kern="0" dirty="0">
                <a:solidFill>
                  <a:srgbClr val="FF9700"/>
                </a:solidFill>
                <a:latin typeface="Arial Black" pitchFamily="34" charset="0"/>
                <a:ea typeface="Arial Black" pitchFamily="34" charset="-122"/>
                <a:cs typeface="Arial Black" pitchFamily="34" charset="-120"/>
              </a:rPr>
              <a:t>T</a:t>
            </a:r>
            <a:pPr indent="0" marL="0">
              <a:buNone/>
            </a:pPr>
            <a:r>
              <a:rPr lang="en-US" sz="3400" b="1" spc="200" kern="0" dirty="0">
                <a:solidFill>
                  <a:srgbClr val="FFC600"/>
                </a:solidFill>
                <a:latin typeface="Arial Black" pitchFamily="34" charset="0"/>
                <a:ea typeface="Arial Black" pitchFamily="34" charset="-122"/>
                <a:cs typeface="Arial Black" pitchFamily="34" charset="-120"/>
              </a:rPr>
              <a:t>H</a:t>
            </a:r>
            <a:pPr indent="0" marL="0">
              <a:buNone/>
            </a:pPr>
            <a:r>
              <a:rPr lang="en-US" sz="3400" b="1" spc="200" kern="0" dirty="0">
                <a:solidFill>
                  <a:srgbClr val="FFF600"/>
                </a:solidFill>
                <a:latin typeface="Arial Black" pitchFamily="34" charset="0"/>
                <a:ea typeface="Arial Black" pitchFamily="34" charset="-122"/>
                <a:cs typeface="Arial Black" pitchFamily="34" charset="-120"/>
              </a:rPr>
              <a:t> </a:t>
            </a:r>
            <a:pPr indent="0" marL="0">
              <a:buNone/>
            </a:pPr>
            <a:r>
              <a:rPr lang="en-US" sz="3400" b="1" spc="200" kern="0" dirty="0">
                <a:solidFill>
                  <a:srgbClr val="D9FF00"/>
                </a:solidFill>
                <a:latin typeface="Arial Black" pitchFamily="34" charset="0"/>
                <a:ea typeface="Arial Black" pitchFamily="34" charset="-122"/>
                <a:cs typeface="Arial Black" pitchFamily="34" charset="-120"/>
              </a:rPr>
              <a:t>D</a:t>
            </a:r>
            <a:pPr indent="0" marL="0">
              <a:buNone/>
            </a:pPr>
            <a:r>
              <a:rPr lang="en-US" sz="3400" b="1" spc="200" kern="0" dirty="0">
                <a:solidFill>
                  <a:srgbClr val="AAFF00"/>
                </a:solidFill>
                <a:latin typeface="Arial Black" pitchFamily="34" charset="0"/>
                <a:ea typeface="Arial Black" pitchFamily="34" charset="-122"/>
                <a:cs typeface="Arial Black" pitchFamily="34" charset="-120"/>
              </a:rPr>
              <a:t>A</a:t>
            </a:r>
            <a:pPr indent="0" marL="0">
              <a:buNone/>
            </a:pPr>
            <a:r>
              <a:rPr lang="en-US" sz="3400" b="1" spc="200" kern="0" dirty="0">
                <a:solidFill>
                  <a:srgbClr val="7BFF00"/>
                </a:solidFill>
                <a:latin typeface="Arial Black" pitchFamily="34" charset="0"/>
                <a:ea typeface="Arial Black" pitchFamily="34" charset="-122"/>
                <a:cs typeface="Arial Black" pitchFamily="34" charset="-120"/>
              </a:rPr>
              <a:t>M</a:t>
            </a:r>
            <a:pPr indent="0" marL="0">
              <a:buNone/>
            </a:pPr>
            <a:r>
              <a:rPr lang="en-US" sz="3400" b="1" spc="200" kern="0" dirty="0">
                <a:solidFill>
                  <a:srgbClr val="4CFF00"/>
                </a:solidFill>
                <a:latin typeface="Arial Black" pitchFamily="34" charset="0"/>
                <a:ea typeface="Arial Black" pitchFamily="34" charset="-122"/>
                <a:cs typeface="Arial Black" pitchFamily="34" charset="-120"/>
              </a:rPr>
              <a:t>E</a:t>
            </a:r>
            <a:pPr indent="0" marL="0">
              <a:buNone/>
            </a:pPr>
            <a:r>
              <a:rPr lang="en-US" sz="3400" b="1" spc="200" kern="0" dirty="0">
                <a:solidFill>
                  <a:srgbClr val="1CFF00"/>
                </a:solidFill>
                <a:latin typeface="Arial Black" pitchFamily="34" charset="0"/>
                <a:ea typeface="Arial Black" pitchFamily="34" charset="-122"/>
                <a:cs typeface="Arial Black" pitchFamily="34" charset="-120"/>
              </a:rPr>
              <a:t>X</a:t>
            </a:r>
            <a:pPr indent="0" marL="0">
              <a:buNone/>
            </a:pPr>
            <a:r>
              <a:rPr lang="en-US" sz="3400" b="1" spc="200" kern="0" dirty="0">
                <a:solidFill>
                  <a:srgbClr val="00FF13"/>
                </a:solidFill>
                <a:latin typeface="Arial Black" pitchFamily="34" charset="0"/>
                <a:ea typeface="Arial Black" pitchFamily="34" charset="-122"/>
                <a:cs typeface="Arial Black" pitchFamily="34" charset="-120"/>
              </a:rPr>
              <a:t>P</a:t>
            </a:r>
            <a:pPr indent="0" marL="0">
              <a:buNone/>
            </a:pPr>
            <a:r>
              <a:rPr lang="en-US" sz="3400" b="1" spc="200" kern="0" dirty="0">
                <a:solidFill>
                  <a:srgbClr val="00FF42"/>
                </a:solidFill>
                <a:latin typeface="Arial Black" pitchFamily="34" charset="0"/>
                <a:ea typeface="Arial Black" pitchFamily="34" charset="-122"/>
                <a:cs typeface="Arial Black" pitchFamily="34" charset="-120"/>
              </a:rPr>
              <a:t>L</a:t>
            </a:r>
            <a:pPr indent="0" marL="0">
              <a:buNone/>
            </a:pPr>
            <a:r>
              <a:rPr lang="en-US" sz="3400" b="1" spc="200" kern="0" dirty="0">
                <a:solidFill>
                  <a:srgbClr val="00FF71"/>
                </a:solidFill>
                <a:latin typeface="Arial Black" pitchFamily="34" charset="0"/>
                <a:ea typeface="Arial Black" pitchFamily="34" charset="-122"/>
                <a:cs typeface="Arial Black" pitchFamily="34" charset="-120"/>
              </a:rPr>
              <a:t>O</a:t>
            </a:r>
            <a:pPr indent="0" marL="0">
              <a:buNone/>
            </a:pPr>
            <a:r>
              <a:rPr lang="en-US" sz="3400" b="1" spc="200" kern="0" dirty="0">
                <a:solidFill>
                  <a:srgbClr val="00FFA1"/>
                </a:solidFill>
                <a:latin typeface="Arial Black" pitchFamily="34" charset="0"/>
                <a:ea typeface="Arial Black" pitchFamily="34" charset="-122"/>
                <a:cs typeface="Arial Black" pitchFamily="34" charset="-120"/>
              </a:rPr>
              <a:t>R</a:t>
            </a:r>
            <a:pPr indent="0" marL="0">
              <a:buNone/>
            </a:pPr>
            <a:r>
              <a:rPr lang="en-US" sz="3400" b="1" spc="200" kern="0" dirty="0">
                <a:solidFill>
                  <a:srgbClr val="00FFD0"/>
                </a:solidFill>
                <a:latin typeface="Arial Black" pitchFamily="34" charset="0"/>
                <a:ea typeface="Arial Black" pitchFamily="34" charset="-122"/>
                <a:cs typeface="Arial Black" pitchFamily="34" charset="-120"/>
              </a:rPr>
              <a:t>E</a:t>
            </a:r>
            <a:pPr indent="0" marL="0">
              <a:buNone/>
            </a:pPr>
            <a:r>
              <a:rPr lang="en-US" sz="3400" b="1" spc="200" kern="0" dirty="0">
                <a:solidFill>
                  <a:srgbClr val="00FFFF"/>
                </a:solidFill>
                <a:latin typeface="Arial Black" pitchFamily="34" charset="0"/>
                <a:ea typeface="Arial Black" pitchFamily="34" charset="-122"/>
                <a:cs typeface="Arial Black" pitchFamily="34" charset="-120"/>
              </a:rPr>
              <a:t>?</a:t>
            </a:r>
            <a:endParaRPr lang="en-US" sz="3400" dirty="0"/>
          </a:p>
        </p:txBody>
      </p:sp>
      <p:sp>
        <p:nvSpPr>
          <p:cNvPr id="4" name="Shape 1"/>
          <p:cNvSpPr/>
          <p:nvPr/>
        </p:nvSpPr>
        <p:spPr>
          <a:xfrm>
            <a:off x="365760" y="914400"/>
            <a:ext cx="11430000" cy="18288"/>
          </a:xfrm>
          <a:prstGeom prst="rect">
            <a:avLst/>
          </a:prstGeom>
          <a:solidFill>
            <a:srgbClr val="DAA520"/>
          </a:solidFill>
          <a:ln w="12700">
            <a:solidFill>
              <a:srgbClr val="DAA520"/>
            </a:solidFill>
            <a:prstDash val="solid"/>
          </a:ln>
        </p:spPr>
      </p:sp>
      <p:sp>
        <p:nvSpPr>
          <p:cNvPr id="5" name="Shape 2"/>
          <p:cNvSpPr/>
          <p:nvPr/>
        </p:nvSpPr>
        <p:spPr>
          <a:xfrm>
            <a:off x="365760" y="1051560"/>
            <a:ext cx="5577840" cy="1188720"/>
          </a:xfrm>
          <a:prstGeom prst="rect">
            <a:avLst/>
          </a:prstGeom>
          <a:solidFill>
            <a:srgbClr val="080808"/>
          </a:solidFill>
          <a:ln w="12700">
            <a:solidFill>
              <a:srgbClr val="FF0080"/>
            </a:solidFill>
            <a:prstDash val="solid"/>
          </a:ln>
        </p:spPr>
      </p:sp>
      <p:sp>
        <p:nvSpPr>
          <p:cNvPr id="6" name="Text 3"/>
          <p:cNvSpPr/>
          <p:nvPr/>
        </p:nvSpPr>
        <p:spPr>
          <a:xfrm>
            <a:off x="530352" y="1124712"/>
            <a:ext cx="5303520" cy="411480"/>
          </a:xfrm>
          <a:prstGeom prst="rect">
            <a:avLst/>
          </a:prstGeom>
          <a:noFill/>
          <a:ln/>
        </p:spPr>
        <p:txBody>
          <a:bodyPr wrap="square" rtlCol="0" anchor="ctr"/>
          <a:lstStyle/>
          <a:p>
            <a:pPr indent="0" marL="0">
              <a:buNone/>
            </a:pPr>
            <a:r>
              <a:rPr lang="en-US" sz="1300" b="1" dirty="0">
                <a:solidFill>
                  <a:srgbClr val="FF0080"/>
                </a:solidFill>
                <a:latin typeface="Arial Black" pitchFamily="34" charset="0"/>
                <a:ea typeface="Arial Black" pitchFamily="34" charset="-122"/>
                <a:cs typeface="Arial Black" pitchFamily="34" charset="-120"/>
              </a:rPr>
              <a:t>Dedicated &amp; Unlimited Bandwidth</a:t>
            </a:r>
            <a:endParaRPr lang="en-US" sz="1300" dirty="0"/>
          </a:p>
        </p:txBody>
      </p:sp>
      <p:sp>
        <p:nvSpPr>
          <p:cNvPr id="7" name="Text 4"/>
          <p:cNvSpPr/>
          <p:nvPr/>
        </p:nvSpPr>
        <p:spPr>
          <a:xfrm>
            <a:off x="530352" y="1581912"/>
            <a:ext cx="5303520" cy="54864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Every operator gets dedicated, unlimited bandwidth — no sharing, no contention, no throttling</a:t>
            </a:r>
            <a:endParaRPr lang="en-US" sz="1200" dirty="0"/>
          </a:p>
        </p:txBody>
      </p:sp>
      <p:sp>
        <p:nvSpPr>
          <p:cNvPr id="8" name="Shape 5"/>
          <p:cNvSpPr/>
          <p:nvPr/>
        </p:nvSpPr>
        <p:spPr>
          <a:xfrm>
            <a:off x="6309360" y="1051560"/>
            <a:ext cx="5577840" cy="1188720"/>
          </a:xfrm>
          <a:prstGeom prst="rect">
            <a:avLst/>
          </a:prstGeom>
          <a:solidFill>
            <a:srgbClr val="080808"/>
          </a:solidFill>
          <a:ln w="12700">
            <a:solidFill>
              <a:srgbClr val="FF6600"/>
            </a:solidFill>
            <a:prstDash val="solid"/>
          </a:ln>
        </p:spPr>
      </p:sp>
      <p:sp>
        <p:nvSpPr>
          <p:cNvPr id="9" name="Text 6"/>
          <p:cNvSpPr/>
          <p:nvPr/>
        </p:nvSpPr>
        <p:spPr>
          <a:xfrm>
            <a:off x="6473952" y="1124712"/>
            <a:ext cx="5303520" cy="411480"/>
          </a:xfrm>
          <a:prstGeom prst="rect">
            <a:avLst/>
          </a:prstGeom>
          <a:noFill/>
          <a:ln/>
        </p:spPr>
        <p:txBody>
          <a:bodyPr wrap="square" rtlCol="0" anchor="ctr"/>
          <a:lstStyle/>
          <a:p>
            <a:pPr indent="0" marL="0">
              <a:buNone/>
            </a:pPr>
            <a:r>
              <a:rPr lang="en-US" sz="1300" b="1" dirty="0">
                <a:solidFill>
                  <a:srgbClr val="FF6600"/>
                </a:solidFill>
                <a:latin typeface="Arial Black" pitchFamily="34" charset="0"/>
                <a:ea typeface="Arial Black" pitchFamily="34" charset="-122"/>
                <a:cs typeface="Arial Black" pitchFamily="34" charset="-120"/>
              </a:rPr>
              <a:t>Dedicated Per-Client Internet</a:t>
            </a:r>
            <a:endParaRPr lang="en-US" sz="1300" dirty="0"/>
          </a:p>
        </p:txBody>
      </p:sp>
      <p:sp>
        <p:nvSpPr>
          <p:cNvPr id="10" name="Text 7"/>
          <p:cNvSpPr/>
          <p:nvPr/>
        </p:nvSpPr>
        <p:spPr>
          <a:xfrm>
            <a:off x="6473952" y="1581912"/>
            <a:ext cx="5303520" cy="54864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Every one of your end clients receives their own dedicated, unlimited internet connection — not shared</a:t>
            </a:r>
            <a:endParaRPr lang="en-US" sz="1200" dirty="0"/>
          </a:p>
        </p:txBody>
      </p:sp>
      <p:sp>
        <p:nvSpPr>
          <p:cNvPr id="11" name="Shape 8"/>
          <p:cNvSpPr/>
          <p:nvPr/>
        </p:nvSpPr>
        <p:spPr>
          <a:xfrm>
            <a:off x="365760" y="2468880"/>
            <a:ext cx="5577840" cy="1188720"/>
          </a:xfrm>
          <a:prstGeom prst="rect">
            <a:avLst/>
          </a:prstGeom>
          <a:solidFill>
            <a:srgbClr val="080808"/>
          </a:solidFill>
          <a:ln w="12700">
            <a:solidFill>
              <a:srgbClr val="FFD700"/>
            </a:solidFill>
            <a:prstDash val="solid"/>
          </a:ln>
        </p:spPr>
      </p:sp>
      <p:sp>
        <p:nvSpPr>
          <p:cNvPr id="12" name="Text 9"/>
          <p:cNvSpPr/>
          <p:nvPr/>
        </p:nvSpPr>
        <p:spPr>
          <a:xfrm>
            <a:off x="530352" y="2542032"/>
            <a:ext cx="5303520" cy="411480"/>
          </a:xfrm>
          <a:prstGeom prst="rect">
            <a:avLst/>
          </a:prstGeom>
          <a:noFill/>
          <a:ln/>
        </p:spPr>
        <p:txBody>
          <a:bodyPr wrap="square" rtlCol="0" anchor="ctr"/>
          <a:lstStyle/>
          <a:p>
            <a:pPr indent="0" marL="0">
              <a:buNone/>
            </a:pPr>
            <a:r>
              <a:rPr lang="en-US" sz="1300" b="1" dirty="0">
                <a:solidFill>
                  <a:srgbClr val="FFD700"/>
                </a:solidFill>
                <a:latin typeface="Arial Black" pitchFamily="34" charset="0"/>
                <a:ea typeface="Arial Black" pitchFamily="34" charset="-122"/>
                <a:cs typeface="Arial Black" pitchFamily="34" charset="-120"/>
              </a:rPr>
              <a:t>Exclusive Wholesale Pricing</a:t>
            </a:r>
            <a:endParaRPr lang="en-US" sz="1300" dirty="0"/>
          </a:p>
        </p:txBody>
      </p:sp>
      <p:sp>
        <p:nvSpPr>
          <p:cNvPr id="13" name="Text 10"/>
          <p:cNvSpPr/>
          <p:nvPr/>
        </p:nvSpPr>
        <p:spPr>
          <a:xfrm>
            <a:off x="530352" y="2999232"/>
            <a:ext cx="5303520" cy="54864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Invitation-only partners receive competitive dedicated rates unavailable to the open market</a:t>
            </a:r>
            <a:endParaRPr lang="en-US" sz="1200" dirty="0"/>
          </a:p>
        </p:txBody>
      </p:sp>
      <p:sp>
        <p:nvSpPr>
          <p:cNvPr id="14" name="Shape 11"/>
          <p:cNvSpPr/>
          <p:nvPr/>
        </p:nvSpPr>
        <p:spPr>
          <a:xfrm>
            <a:off x="6309360" y="2468880"/>
            <a:ext cx="5577840" cy="1188720"/>
          </a:xfrm>
          <a:prstGeom prst="rect">
            <a:avLst/>
          </a:prstGeom>
          <a:solidFill>
            <a:srgbClr val="080808"/>
          </a:solidFill>
          <a:ln w="12700">
            <a:solidFill>
              <a:srgbClr val="00FF88"/>
            </a:solidFill>
            <a:prstDash val="solid"/>
          </a:ln>
        </p:spPr>
      </p:sp>
      <p:sp>
        <p:nvSpPr>
          <p:cNvPr id="15" name="Text 12"/>
          <p:cNvSpPr/>
          <p:nvPr/>
        </p:nvSpPr>
        <p:spPr>
          <a:xfrm>
            <a:off x="6473952" y="2542032"/>
            <a:ext cx="5303520" cy="411480"/>
          </a:xfrm>
          <a:prstGeom prst="rect">
            <a:avLst/>
          </a:prstGeom>
          <a:noFill/>
          <a:ln/>
        </p:spPr>
        <p:txBody>
          <a:bodyPr wrap="square" rtlCol="0" anchor="ctr"/>
          <a:lstStyle/>
          <a:p>
            <a:pPr indent="0" marL="0">
              <a:buNone/>
            </a:pPr>
            <a:r>
              <a:rPr lang="en-US" sz="1300" b="1" dirty="0">
                <a:solidFill>
                  <a:srgbClr val="00FF88"/>
                </a:solidFill>
                <a:latin typeface="Arial Black" pitchFamily="34" charset="0"/>
                <a:ea typeface="Arial Black" pitchFamily="34" charset="-122"/>
                <a:cs typeface="Arial Black" pitchFamily="34" charset="-120"/>
              </a:rPr>
              <a:t>No Contention. No Caps.</a:t>
            </a:r>
            <a:endParaRPr lang="en-US" sz="1300" dirty="0"/>
          </a:p>
        </p:txBody>
      </p:sp>
      <p:sp>
        <p:nvSpPr>
          <p:cNvPr id="16" name="Text 13"/>
          <p:cNvSpPr/>
          <p:nvPr/>
        </p:nvSpPr>
        <p:spPr>
          <a:xfrm>
            <a:off x="6473952" y="2999232"/>
            <a:ext cx="5303520" cy="54864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Zero data caps, zero throttling, zero contention ratios — for operators and clients alike</a:t>
            </a:r>
            <a:endParaRPr lang="en-US" sz="1200" dirty="0"/>
          </a:p>
        </p:txBody>
      </p:sp>
      <p:sp>
        <p:nvSpPr>
          <p:cNvPr id="17" name="Shape 14"/>
          <p:cNvSpPr/>
          <p:nvPr/>
        </p:nvSpPr>
        <p:spPr>
          <a:xfrm>
            <a:off x="365760" y="3886200"/>
            <a:ext cx="5577840" cy="1188720"/>
          </a:xfrm>
          <a:prstGeom prst="rect">
            <a:avLst/>
          </a:prstGeom>
          <a:solidFill>
            <a:srgbClr val="080808"/>
          </a:solidFill>
          <a:ln w="12700">
            <a:solidFill>
              <a:srgbClr val="00CCFF"/>
            </a:solidFill>
            <a:prstDash val="solid"/>
          </a:ln>
        </p:spPr>
      </p:sp>
      <p:sp>
        <p:nvSpPr>
          <p:cNvPr id="18" name="Text 15"/>
          <p:cNvSpPr/>
          <p:nvPr/>
        </p:nvSpPr>
        <p:spPr>
          <a:xfrm>
            <a:off x="530352" y="3959352"/>
            <a:ext cx="5303520" cy="411480"/>
          </a:xfrm>
          <a:prstGeom prst="rect">
            <a:avLst/>
          </a:prstGeom>
          <a:noFill/>
          <a:ln/>
        </p:spPr>
        <p:txBody>
          <a:bodyPr wrap="square" rtlCol="0" anchor="ctr"/>
          <a:lstStyle/>
          <a:p>
            <a:pPr indent="0" marL="0">
              <a:buNone/>
            </a:pPr>
            <a:r>
              <a:rPr lang="en-US" sz="1300" b="1" dirty="0">
                <a:solidFill>
                  <a:srgbClr val="00CCFF"/>
                </a:solidFill>
                <a:latin typeface="Arial Black" pitchFamily="34" charset="0"/>
                <a:ea typeface="Arial Black" pitchFamily="34" charset="-122"/>
                <a:cs typeface="Arial Black" pitchFamily="34" charset="-120"/>
              </a:rPr>
              <a:t>API-Driven Provisioning</a:t>
            </a:r>
            <a:endParaRPr lang="en-US" sz="1300" dirty="0"/>
          </a:p>
        </p:txBody>
      </p:sp>
      <p:sp>
        <p:nvSpPr>
          <p:cNvPr id="19" name="Text 16"/>
          <p:cNvSpPr/>
          <p:nvPr/>
        </p:nvSpPr>
        <p:spPr>
          <a:xfrm>
            <a:off x="530352" y="4416552"/>
            <a:ext cx="5303520" cy="54864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Integrate your CRM &amp; billing directly with our NMS for seamless dedicated service management</a:t>
            </a:r>
            <a:endParaRPr lang="en-US" sz="1200" dirty="0"/>
          </a:p>
        </p:txBody>
      </p:sp>
      <p:sp>
        <p:nvSpPr>
          <p:cNvPr id="20" name="Shape 17"/>
          <p:cNvSpPr/>
          <p:nvPr/>
        </p:nvSpPr>
        <p:spPr>
          <a:xfrm>
            <a:off x="6309360" y="3886200"/>
            <a:ext cx="5577840" cy="1188720"/>
          </a:xfrm>
          <a:prstGeom prst="rect">
            <a:avLst/>
          </a:prstGeom>
          <a:solidFill>
            <a:srgbClr val="080808"/>
          </a:solidFill>
          <a:ln w="12700">
            <a:solidFill>
              <a:srgbClr val="AA00FF"/>
            </a:solidFill>
            <a:prstDash val="solid"/>
          </a:ln>
        </p:spPr>
      </p:sp>
      <p:sp>
        <p:nvSpPr>
          <p:cNvPr id="21" name="Text 18"/>
          <p:cNvSpPr/>
          <p:nvPr/>
        </p:nvSpPr>
        <p:spPr>
          <a:xfrm>
            <a:off x="6473952" y="3959352"/>
            <a:ext cx="5303520" cy="411480"/>
          </a:xfrm>
          <a:prstGeom prst="rect">
            <a:avLst/>
          </a:prstGeom>
          <a:noFill/>
          <a:ln/>
        </p:spPr>
        <p:txBody>
          <a:bodyPr wrap="square" rtlCol="0" anchor="ctr"/>
          <a:lstStyle/>
          <a:p>
            <a:pPr indent="0" marL="0">
              <a:buNone/>
            </a:pPr>
            <a:r>
              <a:rPr lang="en-US" sz="1300" b="1" dirty="0">
                <a:solidFill>
                  <a:srgbClr val="AA00FF"/>
                </a:solidFill>
                <a:latin typeface="Arial Black" pitchFamily="34" charset="0"/>
                <a:ea typeface="Arial Black" pitchFamily="34" charset="-122"/>
                <a:cs typeface="Arial Black" pitchFamily="34" charset="-120"/>
              </a:rPr>
              <a:t>Isolated Operator Environments</a:t>
            </a:r>
            <a:endParaRPr lang="en-US" sz="1300" dirty="0"/>
          </a:p>
        </p:txBody>
      </p:sp>
      <p:sp>
        <p:nvSpPr>
          <p:cNvPr id="22" name="Text 19"/>
          <p:cNvSpPr/>
          <p:nvPr/>
        </p:nvSpPr>
        <p:spPr>
          <a:xfrm>
            <a:off x="6473952" y="4416552"/>
            <a:ext cx="5303520" cy="54864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Each operator's dedicated bandwidth and routing is logically separate — secure &amp; independent</a:t>
            </a:r>
            <a:endParaRPr lang="en-US" sz="1200" dirty="0"/>
          </a:p>
        </p:txBody>
      </p:sp>
      <p:sp>
        <p:nvSpPr>
          <p:cNvPr id="23" name="Shape 20"/>
          <p:cNvSpPr/>
          <p:nvPr/>
        </p:nvSpPr>
        <p:spPr>
          <a:xfrm>
            <a:off x="365760" y="5303520"/>
            <a:ext cx="5577840" cy="1188720"/>
          </a:xfrm>
          <a:prstGeom prst="rect">
            <a:avLst/>
          </a:prstGeom>
          <a:solidFill>
            <a:srgbClr val="080808"/>
          </a:solidFill>
          <a:ln w="12700">
            <a:solidFill>
              <a:srgbClr val="FF8800"/>
            </a:solidFill>
            <a:prstDash val="solid"/>
          </a:ln>
        </p:spPr>
      </p:sp>
      <p:sp>
        <p:nvSpPr>
          <p:cNvPr id="24" name="Text 21"/>
          <p:cNvSpPr/>
          <p:nvPr/>
        </p:nvSpPr>
        <p:spPr>
          <a:xfrm>
            <a:off x="530352" y="5376672"/>
            <a:ext cx="5303520" cy="411480"/>
          </a:xfrm>
          <a:prstGeom prst="rect">
            <a:avLst/>
          </a:prstGeom>
          <a:noFill/>
          <a:ln/>
        </p:spPr>
        <p:txBody>
          <a:bodyPr wrap="square" rtlCol="0" anchor="ctr"/>
          <a:lstStyle/>
          <a:p>
            <a:pPr indent="0" marL="0">
              <a:buNone/>
            </a:pPr>
            <a:r>
              <a:rPr lang="en-US" sz="1300" b="1" dirty="0">
                <a:solidFill>
                  <a:srgbClr val="FF8800"/>
                </a:solidFill>
                <a:latin typeface="Arial Black" pitchFamily="34" charset="0"/>
                <a:ea typeface="Arial Black" pitchFamily="34" charset="-122"/>
                <a:cs typeface="Arial Black" pitchFamily="34" charset="-120"/>
              </a:rPr>
              <a:t>No Infrastructure Investment</a:t>
            </a:r>
            <a:endParaRPr lang="en-US" sz="1300" dirty="0"/>
          </a:p>
        </p:txBody>
      </p:sp>
      <p:sp>
        <p:nvSpPr>
          <p:cNvPr id="25" name="Text 22"/>
          <p:cNvSpPr/>
          <p:nvPr/>
        </p:nvSpPr>
        <p:spPr>
          <a:xfrm>
            <a:off x="530352" y="5833872"/>
            <a:ext cx="5303520" cy="54864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Access a ready-built fibre network — no civil works, no duct permits, no capex</a:t>
            </a:r>
            <a:endParaRPr lang="en-US" sz="1200" dirty="0"/>
          </a:p>
        </p:txBody>
      </p:sp>
      <p:sp>
        <p:nvSpPr>
          <p:cNvPr id="26" name="Shape 23"/>
          <p:cNvSpPr/>
          <p:nvPr/>
        </p:nvSpPr>
        <p:spPr>
          <a:xfrm>
            <a:off x="6309360" y="5303520"/>
            <a:ext cx="5577840" cy="1188720"/>
          </a:xfrm>
          <a:prstGeom prst="rect">
            <a:avLst/>
          </a:prstGeom>
          <a:solidFill>
            <a:srgbClr val="080808"/>
          </a:solidFill>
          <a:ln w="12700">
            <a:solidFill>
              <a:srgbClr val="FFD700"/>
            </a:solidFill>
            <a:prstDash val="solid"/>
          </a:ln>
        </p:spPr>
      </p:sp>
      <p:sp>
        <p:nvSpPr>
          <p:cNvPr id="27" name="Text 24"/>
          <p:cNvSpPr/>
          <p:nvPr/>
        </p:nvSpPr>
        <p:spPr>
          <a:xfrm>
            <a:off x="6473952" y="5376672"/>
            <a:ext cx="5303520" cy="411480"/>
          </a:xfrm>
          <a:prstGeom prst="rect">
            <a:avLst/>
          </a:prstGeom>
          <a:noFill/>
          <a:ln/>
        </p:spPr>
        <p:txBody>
          <a:bodyPr wrap="square" rtlCol="0" anchor="ctr"/>
          <a:lstStyle/>
          <a:p>
            <a:pPr indent="0" marL="0">
              <a:buNone/>
            </a:pPr>
            <a:r>
              <a:rPr lang="en-US" sz="1300" b="1" dirty="0">
                <a:solidFill>
                  <a:srgbClr val="FFD700"/>
                </a:solidFill>
                <a:latin typeface="Arial Black" pitchFamily="34" charset="0"/>
                <a:ea typeface="Arial Black" pitchFamily="34" charset="-122"/>
                <a:cs typeface="Arial Black" pitchFamily="34" charset="-120"/>
              </a:rPr>
              <a:t>NCC Compliant</a:t>
            </a:r>
            <a:endParaRPr lang="en-US" sz="1300" dirty="0"/>
          </a:p>
        </p:txBody>
      </p:sp>
      <p:sp>
        <p:nvSpPr>
          <p:cNvPr id="28" name="Text 25"/>
          <p:cNvSpPr/>
          <p:nvPr/>
        </p:nvSpPr>
        <p:spPr>
          <a:xfrm>
            <a:off x="6473952" y="5833872"/>
            <a:ext cx="5303520" cy="548640"/>
          </a:xfrm>
          <a:prstGeom prst="rect">
            <a:avLst/>
          </a:prstGeom>
          <a:noFill/>
          <a:ln/>
        </p:spPr>
        <p:txBody>
          <a:bodyPr wrap="square" rtlCol="0" anchor="ctr"/>
          <a:lstStyle/>
          <a:p>
            <a:pPr indent="0" marL="0">
              <a:buNone/>
            </a:pPr>
            <a:r>
              <a:rPr lang="en-US" sz="1200" dirty="0">
                <a:solidFill>
                  <a:srgbClr val="CCCCCC"/>
                </a:solidFill>
                <a:latin typeface="Arial" pitchFamily="34" charset="0"/>
                <a:ea typeface="Arial" pitchFamily="34" charset="-122"/>
                <a:cs typeface="Arial" pitchFamily="34" charset="-120"/>
              </a:rPr>
              <a:t>Built in full alignment with Nigerian licensing &amp; infrastructure regulations</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alphaModFix amt="40000"/>
          </a:blip>
          <a:stretch>
            <a:fillRect/>
          </a:stretch>
        </p:blipFill>
        <p:spPr>
          <a:xfrm>
            <a:off x="10789920" y="91440"/>
            <a:ext cx="1188720" cy="1188720"/>
          </a:xfrm>
          <a:prstGeom prst="rect">
            <a:avLst/>
          </a:prstGeom>
        </p:spPr>
      </p:pic>
      <p:sp>
        <p:nvSpPr>
          <p:cNvPr id="3" name="Text 0"/>
          <p:cNvSpPr/>
          <p:nvPr/>
        </p:nvSpPr>
        <p:spPr>
          <a:xfrm>
            <a:off x="365760" y="137160"/>
            <a:ext cx="10241280" cy="777240"/>
          </a:xfrm>
          <a:prstGeom prst="rect">
            <a:avLst/>
          </a:prstGeom>
          <a:noFill/>
          <a:ln/>
        </p:spPr>
        <p:txBody>
          <a:bodyPr wrap="square" lIns="0" tIns="0" rIns="0" bIns="0" rtlCol="0" anchor="ctr"/>
          <a:lstStyle/>
          <a:p>
            <a:pPr indent="0" marL="0">
              <a:buNone/>
            </a:pPr>
            <a:r>
              <a:rPr lang="en-US" sz="3400" b="1" spc="200" kern="0" dirty="0">
                <a:solidFill>
                  <a:srgbClr val="FF00FF"/>
                </a:solidFill>
                <a:latin typeface="Arial Black" pitchFamily="34" charset="0"/>
                <a:ea typeface="Arial Black" pitchFamily="34" charset="-122"/>
                <a:cs typeface="Arial Black" pitchFamily="34" charset="-120"/>
              </a:rPr>
              <a:t>L</a:t>
            </a:r>
            <a:pPr indent="0" marL="0">
              <a:buNone/>
            </a:pPr>
            <a:r>
              <a:rPr lang="en-US" sz="3400" b="1" spc="200" kern="0" dirty="0">
                <a:solidFill>
                  <a:srgbClr val="FF00DC"/>
                </a:solidFill>
                <a:latin typeface="Arial Black" pitchFamily="34" charset="0"/>
                <a:ea typeface="Arial Black" pitchFamily="34" charset="-122"/>
                <a:cs typeface="Arial Black" pitchFamily="34" charset="-120"/>
              </a:rPr>
              <a:t>A</a:t>
            </a:r>
            <a:pPr indent="0" marL="0">
              <a:buNone/>
            </a:pPr>
            <a:r>
              <a:rPr lang="en-US" sz="3400" b="1" spc="200" kern="0" dirty="0">
                <a:solidFill>
                  <a:srgbClr val="FF00B8"/>
                </a:solidFill>
                <a:latin typeface="Arial Black" pitchFamily="34" charset="0"/>
                <a:ea typeface="Arial Black" pitchFamily="34" charset="-122"/>
                <a:cs typeface="Arial Black" pitchFamily="34" charset="-120"/>
              </a:rPr>
              <a:t>G</a:t>
            </a:r>
            <a:pPr indent="0" marL="0">
              <a:buNone/>
            </a:pPr>
            <a:r>
              <a:rPr lang="en-US" sz="3400" b="1" spc="200" kern="0" dirty="0">
                <a:solidFill>
                  <a:srgbClr val="FF0095"/>
                </a:solidFill>
                <a:latin typeface="Arial Black" pitchFamily="34" charset="0"/>
                <a:ea typeface="Arial Black" pitchFamily="34" charset="-122"/>
                <a:cs typeface="Arial Black" pitchFamily="34" charset="-120"/>
              </a:rPr>
              <a:t>O</a:t>
            </a:r>
            <a:pPr indent="0" marL="0">
              <a:buNone/>
            </a:pPr>
            <a:r>
              <a:rPr lang="en-US" sz="3400" b="1" spc="200" kern="0" dirty="0">
                <a:solidFill>
                  <a:srgbClr val="FF0071"/>
                </a:solidFill>
                <a:latin typeface="Arial Black" pitchFamily="34" charset="0"/>
                <a:ea typeface="Arial Black" pitchFamily="34" charset="-122"/>
                <a:cs typeface="Arial Black" pitchFamily="34" charset="-120"/>
              </a:rPr>
              <a:t>S</a:t>
            </a:r>
            <a:pPr indent="0" marL="0">
              <a:buNone/>
            </a:pPr>
            <a:r>
              <a:rPr lang="en-US" sz="3400" b="1" spc="200" kern="0" dirty="0">
                <a:solidFill>
                  <a:srgbClr val="FF004E"/>
                </a:solidFill>
                <a:latin typeface="Arial Black" pitchFamily="34" charset="0"/>
                <a:ea typeface="Arial Black" pitchFamily="34" charset="-122"/>
                <a:cs typeface="Arial Black" pitchFamily="34" charset="-120"/>
              </a:rPr>
              <a:t>:</a:t>
            </a:r>
            <a:pPr indent="0" marL="0">
              <a:buNone/>
            </a:pPr>
            <a:r>
              <a:rPr lang="en-US" sz="3400" b="1" spc="200" kern="0" dirty="0">
                <a:solidFill>
                  <a:srgbClr val="FF002B"/>
                </a:solidFill>
                <a:latin typeface="Arial Black" pitchFamily="34" charset="0"/>
                <a:ea typeface="Arial Black" pitchFamily="34" charset="-122"/>
                <a:cs typeface="Arial Black" pitchFamily="34" charset="-120"/>
              </a:rPr>
              <a:t> </a:t>
            </a:r>
            <a:pPr indent="0" marL="0">
              <a:buNone/>
            </a:pPr>
            <a:r>
              <a:rPr lang="en-US" sz="3400" b="1" spc="200" kern="0" dirty="0">
                <a:solidFill>
                  <a:srgbClr val="FF0007"/>
                </a:solidFill>
                <a:latin typeface="Arial Black" pitchFamily="34" charset="0"/>
                <a:ea typeface="Arial Black" pitchFamily="34" charset="-122"/>
                <a:cs typeface="Arial Black" pitchFamily="34" charset="-120"/>
              </a:rPr>
              <a:t>A</a:t>
            </a:r>
            <a:pPr indent="0" marL="0">
              <a:buNone/>
            </a:pPr>
            <a:r>
              <a:rPr lang="en-US" sz="3400" b="1" spc="200" kern="0" dirty="0">
                <a:solidFill>
                  <a:srgbClr val="FF1C00"/>
                </a:solidFill>
                <a:latin typeface="Arial Black" pitchFamily="34" charset="0"/>
                <a:ea typeface="Arial Black" pitchFamily="34" charset="-122"/>
                <a:cs typeface="Arial Black" pitchFamily="34" charset="-120"/>
              </a:rPr>
              <a:t> </a:t>
            </a:r>
            <a:pPr indent="0" marL="0">
              <a:buNone/>
            </a:pPr>
            <a:r>
              <a:rPr lang="en-US" sz="3400" b="1" spc="200" kern="0" dirty="0">
                <a:solidFill>
                  <a:srgbClr val="FF4000"/>
                </a:solidFill>
                <a:latin typeface="Arial Black" pitchFamily="34" charset="0"/>
                <a:ea typeface="Arial Black" pitchFamily="34" charset="-122"/>
                <a:cs typeface="Arial Black" pitchFamily="34" charset="-120"/>
              </a:rPr>
              <a:t>M</a:t>
            </a:r>
            <a:pPr indent="0" marL="0">
              <a:buNone/>
            </a:pPr>
            <a:r>
              <a:rPr lang="en-US" sz="3400" b="1" spc="200" kern="0" dirty="0">
                <a:solidFill>
                  <a:srgbClr val="FF6300"/>
                </a:solidFill>
                <a:latin typeface="Arial Black" pitchFamily="34" charset="0"/>
                <a:ea typeface="Arial Black" pitchFamily="34" charset="-122"/>
                <a:cs typeface="Arial Black" pitchFamily="34" charset="-120"/>
              </a:rPr>
              <a:t>A</a:t>
            </a:r>
            <a:pPr indent="0" marL="0">
              <a:buNone/>
            </a:pPr>
            <a:r>
              <a:rPr lang="en-US" sz="3400" b="1" spc="200" kern="0" dirty="0">
                <a:solidFill>
                  <a:srgbClr val="FF8700"/>
                </a:solidFill>
                <a:latin typeface="Arial Black" pitchFamily="34" charset="0"/>
                <a:ea typeface="Arial Black" pitchFamily="34" charset="-122"/>
                <a:cs typeface="Arial Black" pitchFamily="34" charset="-120"/>
              </a:rPr>
              <a:t>R</a:t>
            </a:r>
            <a:pPr indent="0" marL="0">
              <a:buNone/>
            </a:pPr>
            <a:r>
              <a:rPr lang="en-US" sz="3400" b="1" spc="200" kern="0" dirty="0">
                <a:solidFill>
                  <a:srgbClr val="FFAA00"/>
                </a:solidFill>
                <a:latin typeface="Arial Black" pitchFamily="34" charset="0"/>
                <a:ea typeface="Arial Black" pitchFamily="34" charset="-122"/>
                <a:cs typeface="Arial Black" pitchFamily="34" charset="-120"/>
              </a:rPr>
              <a:t>K</a:t>
            </a:r>
            <a:pPr indent="0" marL="0">
              <a:buNone/>
            </a:pPr>
            <a:r>
              <a:rPr lang="en-US" sz="3400" b="1" spc="200" kern="0" dirty="0">
                <a:solidFill>
                  <a:srgbClr val="FFCD00"/>
                </a:solidFill>
                <a:latin typeface="Arial Black" pitchFamily="34" charset="0"/>
                <a:ea typeface="Arial Black" pitchFamily="34" charset="-122"/>
                <a:cs typeface="Arial Black" pitchFamily="34" charset="-120"/>
              </a:rPr>
              <a:t>E</a:t>
            </a:r>
            <a:pPr indent="0" marL="0">
              <a:buNone/>
            </a:pPr>
            <a:r>
              <a:rPr lang="en-US" sz="3400" b="1" spc="200" kern="0" dirty="0">
                <a:solidFill>
                  <a:srgbClr val="FFF100"/>
                </a:solidFill>
                <a:latin typeface="Arial Black" pitchFamily="34" charset="0"/>
                <a:ea typeface="Arial Black" pitchFamily="34" charset="-122"/>
                <a:cs typeface="Arial Black" pitchFamily="34" charset="-120"/>
              </a:rPr>
              <a:t>T</a:t>
            </a:r>
            <a:pPr indent="0" marL="0">
              <a:buNone/>
            </a:pPr>
            <a:r>
              <a:rPr lang="en-US" sz="3400" b="1" spc="200" kern="0" dirty="0">
                <a:solidFill>
                  <a:srgbClr val="EAFF00"/>
                </a:solidFill>
                <a:latin typeface="Arial Black" pitchFamily="34" charset="0"/>
                <a:ea typeface="Arial Black" pitchFamily="34" charset="-122"/>
                <a:cs typeface="Arial Black" pitchFamily="34" charset="-120"/>
              </a:rPr>
              <a:t> </a:t>
            </a:r>
            <a:pPr indent="0" marL="0">
              <a:buNone/>
            </a:pPr>
            <a:r>
              <a:rPr lang="en-US" sz="3400" b="1" spc="200" kern="0" dirty="0">
                <a:solidFill>
                  <a:srgbClr val="C6FF00"/>
                </a:solidFill>
                <a:latin typeface="Arial Black" pitchFamily="34" charset="0"/>
                <a:ea typeface="Arial Black" pitchFamily="34" charset="-122"/>
                <a:cs typeface="Arial Black" pitchFamily="34" charset="-120"/>
              </a:rPr>
              <a:t>R</a:t>
            </a:r>
            <a:pPr indent="0" marL="0">
              <a:buNone/>
            </a:pPr>
            <a:r>
              <a:rPr lang="en-US" sz="3400" b="1" spc="200" kern="0" dirty="0">
                <a:solidFill>
                  <a:srgbClr val="A3FF00"/>
                </a:solidFill>
                <a:latin typeface="Arial Black" pitchFamily="34" charset="0"/>
                <a:ea typeface="Arial Black" pitchFamily="34" charset="-122"/>
                <a:cs typeface="Arial Black" pitchFamily="34" charset="-120"/>
              </a:rPr>
              <a:t>E</a:t>
            </a:r>
            <a:pPr indent="0" marL="0">
              <a:buNone/>
            </a:pPr>
            <a:r>
              <a:rPr lang="en-US" sz="3400" b="1" spc="200" kern="0" dirty="0">
                <a:solidFill>
                  <a:srgbClr val="80FF00"/>
                </a:solidFill>
                <a:latin typeface="Arial Black" pitchFamily="34" charset="0"/>
                <a:ea typeface="Arial Black" pitchFamily="34" charset="-122"/>
                <a:cs typeface="Arial Black" pitchFamily="34" charset="-120"/>
              </a:rPr>
              <a:t>A</a:t>
            </a:r>
            <a:pPr indent="0" marL="0">
              <a:buNone/>
            </a:pPr>
            <a:r>
              <a:rPr lang="en-US" sz="3400" b="1" spc="200" kern="0" dirty="0">
                <a:solidFill>
                  <a:srgbClr val="5CFF00"/>
                </a:solidFill>
                <a:latin typeface="Arial Black" pitchFamily="34" charset="0"/>
                <a:ea typeface="Arial Black" pitchFamily="34" charset="-122"/>
                <a:cs typeface="Arial Black" pitchFamily="34" charset="-120"/>
              </a:rPr>
              <a:t>D</a:t>
            </a:r>
            <a:pPr indent="0" marL="0">
              <a:buNone/>
            </a:pPr>
            <a:r>
              <a:rPr lang="en-US" sz="3400" b="1" spc="200" kern="0" dirty="0">
                <a:solidFill>
                  <a:srgbClr val="39FF00"/>
                </a:solidFill>
                <a:latin typeface="Arial Black" pitchFamily="34" charset="0"/>
                <a:ea typeface="Arial Black" pitchFamily="34" charset="-122"/>
                <a:cs typeface="Arial Black" pitchFamily="34" charset="-120"/>
              </a:rPr>
              <a:t>Y</a:t>
            </a:r>
            <a:pPr indent="0" marL="0">
              <a:buNone/>
            </a:pPr>
            <a:r>
              <a:rPr lang="en-US" sz="3400" b="1" spc="200" kern="0" dirty="0">
                <a:solidFill>
                  <a:srgbClr val="15FF00"/>
                </a:solidFill>
                <a:latin typeface="Arial Black" pitchFamily="34" charset="0"/>
                <a:ea typeface="Arial Black" pitchFamily="34" charset="-122"/>
                <a:cs typeface="Arial Black" pitchFamily="34" charset="-120"/>
              </a:rPr>
              <a:t> </a:t>
            </a:r>
            <a:pPr indent="0" marL="0">
              <a:buNone/>
            </a:pPr>
            <a:r>
              <a:rPr lang="en-US" sz="3400" b="1" spc="200" kern="0" dirty="0">
                <a:solidFill>
                  <a:srgbClr val="00FF0E"/>
                </a:solidFill>
                <a:latin typeface="Arial Black" pitchFamily="34" charset="0"/>
                <a:ea typeface="Arial Black" pitchFamily="34" charset="-122"/>
                <a:cs typeface="Arial Black" pitchFamily="34" charset="-120"/>
              </a:rPr>
              <a:t>F</a:t>
            </a:r>
            <a:pPr indent="0" marL="0">
              <a:buNone/>
            </a:pPr>
            <a:r>
              <a:rPr lang="en-US" sz="3400" b="1" spc="200" kern="0" dirty="0">
                <a:solidFill>
                  <a:srgbClr val="00FF32"/>
                </a:solidFill>
                <a:latin typeface="Arial Black" pitchFamily="34" charset="0"/>
                <a:ea typeface="Arial Black" pitchFamily="34" charset="-122"/>
                <a:cs typeface="Arial Black" pitchFamily="34" charset="-120"/>
              </a:rPr>
              <a:t>O</a:t>
            </a:r>
            <a:pPr indent="0" marL="0">
              <a:buNone/>
            </a:pPr>
            <a:r>
              <a:rPr lang="en-US" sz="3400" b="1" spc="200" kern="0" dirty="0">
                <a:solidFill>
                  <a:srgbClr val="00FF55"/>
                </a:solidFill>
                <a:latin typeface="Arial Black" pitchFamily="34" charset="0"/>
                <a:ea typeface="Arial Black" pitchFamily="34" charset="-122"/>
                <a:cs typeface="Arial Black" pitchFamily="34" charset="-120"/>
              </a:rPr>
              <a:t>R</a:t>
            </a:r>
            <a:pPr indent="0" marL="0">
              <a:buNone/>
            </a:pPr>
            <a:r>
              <a:rPr lang="en-US" sz="3400" b="1" spc="200" kern="0" dirty="0">
                <a:solidFill>
                  <a:srgbClr val="00FF78"/>
                </a:solidFill>
                <a:latin typeface="Arial Black" pitchFamily="34" charset="0"/>
                <a:ea typeface="Arial Black" pitchFamily="34" charset="-122"/>
                <a:cs typeface="Arial Black" pitchFamily="34" charset="-120"/>
              </a:rPr>
              <a:t> </a:t>
            </a:r>
            <a:pPr indent="0" marL="0">
              <a:buNone/>
            </a:pPr>
            <a:r>
              <a:rPr lang="en-US" sz="3400" b="1" spc="200" kern="0" dirty="0">
                <a:solidFill>
                  <a:srgbClr val="00FF9C"/>
                </a:solidFill>
                <a:latin typeface="Arial Black" pitchFamily="34" charset="0"/>
                <a:ea typeface="Arial Black" pitchFamily="34" charset="-122"/>
                <a:cs typeface="Arial Black" pitchFamily="34" charset="-120"/>
              </a:rPr>
              <a:t>O</a:t>
            </a:r>
            <a:pPr indent="0" marL="0">
              <a:buNone/>
            </a:pPr>
            <a:r>
              <a:rPr lang="en-US" sz="3400" b="1" spc="200" kern="0" dirty="0">
                <a:solidFill>
                  <a:srgbClr val="00FFBF"/>
                </a:solidFill>
                <a:latin typeface="Arial Black" pitchFamily="34" charset="0"/>
                <a:ea typeface="Arial Black" pitchFamily="34" charset="-122"/>
                <a:cs typeface="Arial Black" pitchFamily="34" charset="-120"/>
              </a:rPr>
              <a:t>P</a:t>
            </a:r>
            <a:pPr indent="0" marL="0">
              <a:buNone/>
            </a:pPr>
            <a:r>
              <a:rPr lang="en-US" sz="3400" b="1" spc="200" kern="0" dirty="0">
                <a:solidFill>
                  <a:srgbClr val="00FFE3"/>
                </a:solidFill>
                <a:latin typeface="Arial Black" pitchFamily="34" charset="0"/>
                <a:ea typeface="Arial Black" pitchFamily="34" charset="-122"/>
                <a:cs typeface="Arial Black" pitchFamily="34" charset="-120"/>
              </a:rPr>
              <a:t>E</a:t>
            </a:r>
            <a:pPr indent="0" marL="0">
              <a:buNone/>
            </a:pPr>
            <a:r>
              <a:rPr lang="en-US" sz="3400" b="1" spc="200" kern="0" dirty="0">
                <a:solidFill>
                  <a:srgbClr val="00F8FF"/>
                </a:solidFill>
                <a:latin typeface="Arial Black" pitchFamily="34" charset="0"/>
                <a:ea typeface="Arial Black" pitchFamily="34" charset="-122"/>
                <a:cs typeface="Arial Black" pitchFamily="34" charset="-120"/>
              </a:rPr>
              <a:t>N</a:t>
            </a:r>
            <a:pPr indent="0" marL="0">
              <a:buNone/>
            </a:pPr>
            <a:r>
              <a:rPr lang="en-US" sz="3400" b="1" spc="200" kern="0" dirty="0">
                <a:solidFill>
                  <a:srgbClr val="00D5FF"/>
                </a:solidFill>
                <a:latin typeface="Arial Black" pitchFamily="34" charset="0"/>
                <a:ea typeface="Arial Black" pitchFamily="34" charset="-122"/>
                <a:cs typeface="Arial Black" pitchFamily="34" charset="-120"/>
              </a:rPr>
              <a:t> </a:t>
            </a:r>
            <a:pPr indent="0" marL="0">
              <a:buNone/>
            </a:pPr>
            <a:r>
              <a:rPr lang="en-US" sz="3400" b="1" spc="200" kern="0" dirty="0">
                <a:solidFill>
                  <a:srgbClr val="00B1FF"/>
                </a:solidFill>
                <a:latin typeface="Arial Black" pitchFamily="34" charset="0"/>
                <a:ea typeface="Arial Black" pitchFamily="34" charset="-122"/>
                <a:cs typeface="Arial Black" pitchFamily="34" charset="-120"/>
              </a:rPr>
              <a:t>A</a:t>
            </a:r>
            <a:pPr indent="0" marL="0">
              <a:buNone/>
            </a:pPr>
            <a:r>
              <a:rPr lang="en-US" sz="3400" b="1" spc="200" kern="0" dirty="0">
                <a:solidFill>
                  <a:srgbClr val="008EFF"/>
                </a:solidFill>
                <a:latin typeface="Arial Black" pitchFamily="34" charset="0"/>
                <a:ea typeface="Arial Black" pitchFamily="34" charset="-122"/>
                <a:cs typeface="Arial Black" pitchFamily="34" charset="-120"/>
              </a:rPr>
              <a:t>C</a:t>
            </a:r>
            <a:pPr indent="0" marL="0">
              <a:buNone/>
            </a:pPr>
            <a:r>
              <a:rPr lang="en-US" sz="3400" b="1" spc="200" kern="0" dirty="0">
                <a:solidFill>
                  <a:srgbClr val="006AFF"/>
                </a:solidFill>
                <a:latin typeface="Arial Black" pitchFamily="34" charset="0"/>
                <a:ea typeface="Arial Black" pitchFamily="34" charset="-122"/>
                <a:cs typeface="Arial Black" pitchFamily="34" charset="-120"/>
              </a:rPr>
              <a:t>C</a:t>
            </a:r>
            <a:pPr indent="0" marL="0">
              <a:buNone/>
            </a:pPr>
            <a:r>
              <a:rPr lang="en-US" sz="3400" b="1" spc="200" kern="0" dirty="0">
                <a:solidFill>
                  <a:srgbClr val="0047FF"/>
                </a:solidFill>
                <a:latin typeface="Arial Black" pitchFamily="34" charset="0"/>
                <a:ea typeface="Arial Black" pitchFamily="34" charset="-122"/>
                <a:cs typeface="Arial Black" pitchFamily="34" charset="-120"/>
              </a:rPr>
              <a:t>E</a:t>
            </a:r>
            <a:pPr indent="0" marL="0">
              <a:buNone/>
            </a:pPr>
            <a:r>
              <a:rPr lang="en-US" sz="3400" b="1" spc="200" kern="0" dirty="0">
                <a:solidFill>
                  <a:srgbClr val="0023FF"/>
                </a:solidFill>
                <a:latin typeface="Arial Black" pitchFamily="34" charset="0"/>
                <a:ea typeface="Arial Black" pitchFamily="34" charset="-122"/>
                <a:cs typeface="Arial Black" pitchFamily="34" charset="-120"/>
              </a:rPr>
              <a:t>S</a:t>
            </a:r>
            <a:pPr indent="0" marL="0">
              <a:buNone/>
            </a:pPr>
            <a:r>
              <a:rPr lang="en-US" sz="3400" b="1" spc="200" kern="0" dirty="0">
                <a:solidFill>
                  <a:srgbClr val="0000FF"/>
                </a:solidFill>
                <a:latin typeface="Arial Black" pitchFamily="34" charset="0"/>
                <a:ea typeface="Arial Black" pitchFamily="34" charset="-122"/>
                <a:cs typeface="Arial Black" pitchFamily="34" charset="-120"/>
              </a:rPr>
              <a:t>S</a:t>
            </a:r>
            <a:endParaRPr lang="en-US" sz="3400" dirty="0"/>
          </a:p>
        </p:txBody>
      </p:sp>
      <p:sp>
        <p:nvSpPr>
          <p:cNvPr id="4" name="Shape 1"/>
          <p:cNvSpPr/>
          <p:nvPr/>
        </p:nvSpPr>
        <p:spPr>
          <a:xfrm>
            <a:off x="365760" y="914400"/>
            <a:ext cx="11430000" cy="18288"/>
          </a:xfrm>
          <a:prstGeom prst="rect">
            <a:avLst/>
          </a:prstGeom>
          <a:solidFill>
            <a:srgbClr val="DAA520"/>
          </a:solidFill>
          <a:ln w="12700">
            <a:solidFill>
              <a:srgbClr val="DAA520"/>
            </a:solidFill>
            <a:prstDash val="solid"/>
          </a:ln>
        </p:spPr>
      </p:sp>
      <p:sp>
        <p:nvSpPr>
          <p:cNvPr id="5" name="Shape 2"/>
          <p:cNvSpPr/>
          <p:nvPr/>
        </p:nvSpPr>
        <p:spPr>
          <a:xfrm>
            <a:off x="365760" y="1051560"/>
            <a:ext cx="2560320" cy="1554480"/>
          </a:xfrm>
          <a:prstGeom prst="rect">
            <a:avLst/>
          </a:prstGeom>
          <a:solidFill>
            <a:srgbClr val="080808"/>
          </a:solidFill>
          <a:ln w="19050">
            <a:solidFill>
              <a:srgbClr val="FF0080"/>
            </a:solidFill>
            <a:prstDash val="solid"/>
          </a:ln>
        </p:spPr>
      </p:sp>
      <p:sp>
        <p:nvSpPr>
          <p:cNvPr id="6" name="Text 3"/>
          <p:cNvSpPr/>
          <p:nvPr/>
        </p:nvSpPr>
        <p:spPr>
          <a:xfrm>
            <a:off x="365760" y="1097280"/>
            <a:ext cx="2560320" cy="822960"/>
          </a:xfrm>
          <a:prstGeom prst="rect">
            <a:avLst/>
          </a:prstGeom>
          <a:noFill/>
          <a:ln/>
        </p:spPr>
        <p:txBody>
          <a:bodyPr wrap="square" rtlCol="0" anchor="ctr"/>
          <a:lstStyle/>
          <a:p>
            <a:pPr algn="ctr" indent="0" marL="0">
              <a:buNone/>
            </a:pPr>
            <a:r>
              <a:rPr lang="en-US" sz="3600" b="1" dirty="0">
                <a:solidFill>
                  <a:srgbClr val="FF0080"/>
                </a:solidFill>
                <a:latin typeface="Arial Black" pitchFamily="34" charset="0"/>
                <a:ea typeface="Arial Black" pitchFamily="34" charset="-122"/>
                <a:cs typeface="Arial Black" pitchFamily="34" charset="-120"/>
              </a:rPr>
              <a:t>20M+</a:t>
            </a:r>
            <a:endParaRPr lang="en-US" sz="3600" dirty="0"/>
          </a:p>
        </p:txBody>
      </p:sp>
      <p:sp>
        <p:nvSpPr>
          <p:cNvPr id="7" name="Text 4"/>
          <p:cNvSpPr/>
          <p:nvPr/>
        </p:nvSpPr>
        <p:spPr>
          <a:xfrm>
            <a:off x="365760" y="1920240"/>
            <a:ext cx="2560320" cy="548640"/>
          </a:xfrm>
          <a:prstGeom prst="rect">
            <a:avLst/>
          </a:prstGeom>
          <a:noFill/>
          <a:ln/>
        </p:spPr>
        <p:txBody>
          <a:bodyPr wrap="square" rtlCol="0" anchor="ctr"/>
          <a:lstStyle/>
          <a:p>
            <a:pPr algn="ctr" indent="0" marL="0">
              <a:buNone/>
            </a:pPr>
            <a:r>
              <a:rPr lang="en-US" sz="1100" dirty="0">
                <a:solidFill>
                  <a:srgbClr val="CCCCCC"/>
                </a:solidFill>
                <a:latin typeface="Arial" pitchFamily="34" charset="0"/>
                <a:ea typeface="Arial" pitchFamily="34" charset="-122"/>
                <a:cs typeface="Arial" pitchFamily="34" charset="-120"/>
              </a:rPr>
              <a:t>Lagos Residents</a:t>
            </a:r>
            <a:endParaRPr lang="en-US" sz="1100" dirty="0"/>
          </a:p>
        </p:txBody>
      </p:sp>
      <p:sp>
        <p:nvSpPr>
          <p:cNvPr id="8" name="Shape 5"/>
          <p:cNvSpPr/>
          <p:nvPr/>
        </p:nvSpPr>
        <p:spPr>
          <a:xfrm>
            <a:off x="3200400" y="1051560"/>
            <a:ext cx="2560320" cy="1554480"/>
          </a:xfrm>
          <a:prstGeom prst="rect">
            <a:avLst/>
          </a:prstGeom>
          <a:solidFill>
            <a:srgbClr val="080808"/>
          </a:solidFill>
          <a:ln w="19050">
            <a:solidFill>
              <a:srgbClr val="FF8800"/>
            </a:solidFill>
            <a:prstDash val="solid"/>
          </a:ln>
        </p:spPr>
      </p:sp>
      <p:sp>
        <p:nvSpPr>
          <p:cNvPr id="9" name="Text 6"/>
          <p:cNvSpPr/>
          <p:nvPr/>
        </p:nvSpPr>
        <p:spPr>
          <a:xfrm>
            <a:off x="3200400" y="1097280"/>
            <a:ext cx="2560320" cy="822960"/>
          </a:xfrm>
          <a:prstGeom prst="rect">
            <a:avLst/>
          </a:prstGeom>
          <a:noFill/>
          <a:ln/>
        </p:spPr>
        <p:txBody>
          <a:bodyPr wrap="square" rtlCol="0" anchor="ctr"/>
          <a:lstStyle/>
          <a:p>
            <a:pPr algn="ctr" indent="0" marL="0">
              <a:buNone/>
            </a:pPr>
            <a:r>
              <a:rPr lang="en-US" sz="3600" b="1" dirty="0">
                <a:solidFill>
                  <a:srgbClr val="FF8800"/>
                </a:solidFill>
                <a:latin typeface="Arial Black" pitchFamily="34" charset="0"/>
                <a:ea typeface="Arial Black" pitchFamily="34" charset="-122"/>
                <a:cs typeface="Arial Black" pitchFamily="34" charset="-120"/>
              </a:rPr>
              <a:t>36</a:t>
            </a:r>
            <a:endParaRPr lang="en-US" sz="3600" dirty="0"/>
          </a:p>
        </p:txBody>
      </p:sp>
      <p:sp>
        <p:nvSpPr>
          <p:cNvPr id="10" name="Text 7"/>
          <p:cNvSpPr/>
          <p:nvPr/>
        </p:nvSpPr>
        <p:spPr>
          <a:xfrm>
            <a:off x="3200400" y="1920240"/>
            <a:ext cx="2560320" cy="548640"/>
          </a:xfrm>
          <a:prstGeom prst="rect">
            <a:avLst/>
          </a:prstGeom>
          <a:noFill/>
          <a:ln/>
        </p:spPr>
        <p:txBody>
          <a:bodyPr wrap="square" rtlCol="0" anchor="ctr"/>
          <a:lstStyle/>
          <a:p>
            <a:pPr algn="ctr" indent="0" marL="0">
              <a:buNone/>
            </a:pPr>
            <a:r>
              <a:rPr lang="en-US" sz="1100" dirty="0">
                <a:solidFill>
                  <a:srgbClr val="CCCCCC"/>
                </a:solidFill>
                <a:latin typeface="Arial" pitchFamily="34" charset="0"/>
                <a:ea typeface="Arial" pitchFamily="34" charset="-122"/>
                <a:cs typeface="Arial" pitchFamily="34" charset="-120"/>
              </a:rPr>
              <a:t>Nigerian States — Target</a:t>
            </a:r>
            <a:endParaRPr lang="en-US" sz="1100" dirty="0"/>
          </a:p>
        </p:txBody>
      </p:sp>
      <p:sp>
        <p:nvSpPr>
          <p:cNvPr id="11" name="Shape 8"/>
          <p:cNvSpPr/>
          <p:nvPr/>
        </p:nvSpPr>
        <p:spPr>
          <a:xfrm>
            <a:off x="6035040" y="1051560"/>
            <a:ext cx="2560320" cy="1554480"/>
          </a:xfrm>
          <a:prstGeom prst="rect">
            <a:avLst/>
          </a:prstGeom>
          <a:solidFill>
            <a:srgbClr val="080808"/>
          </a:solidFill>
          <a:ln w="19050">
            <a:solidFill>
              <a:srgbClr val="FFD700"/>
            </a:solidFill>
            <a:prstDash val="solid"/>
          </a:ln>
        </p:spPr>
      </p:sp>
      <p:sp>
        <p:nvSpPr>
          <p:cNvPr id="12" name="Text 9"/>
          <p:cNvSpPr/>
          <p:nvPr/>
        </p:nvSpPr>
        <p:spPr>
          <a:xfrm>
            <a:off x="6035040" y="1097280"/>
            <a:ext cx="2560320" cy="822960"/>
          </a:xfrm>
          <a:prstGeom prst="rect">
            <a:avLst/>
          </a:prstGeom>
          <a:noFill/>
          <a:ln/>
        </p:spPr>
        <p:txBody>
          <a:bodyPr wrap="square" rtlCol="0" anchor="ctr"/>
          <a:lstStyle/>
          <a:p>
            <a:pPr algn="ctr" indent="0" marL="0">
              <a:buNone/>
            </a:pPr>
            <a:r>
              <a:rPr lang="en-US" sz="3600" b="1" dirty="0">
                <a:solidFill>
                  <a:srgbClr val="FFD700"/>
                </a:solidFill>
                <a:latin typeface="Arial Black" pitchFamily="34" charset="0"/>
                <a:ea typeface="Arial Black" pitchFamily="34" charset="-122"/>
                <a:cs typeface="Arial Black" pitchFamily="34" charset="-120"/>
              </a:rPr>
              <a:t>54</a:t>
            </a:r>
            <a:endParaRPr lang="en-US" sz="3600" dirty="0"/>
          </a:p>
        </p:txBody>
      </p:sp>
      <p:sp>
        <p:nvSpPr>
          <p:cNvPr id="13" name="Text 10"/>
          <p:cNvSpPr/>
          <p:nvPr/>
        </p:nvSpPr>
        <p:spPr>
          <a:xfrm>
            <a:off x="6035040" y="1920240"/>
            <a:ext cx="2560320" cy="548640"/>
          </a:xfrm>
          <a:prstGeom prst="rect">
            <a:avLst/>
          </a:prstGeom>
          <a:noFill/>
          <a:ln/>
        </p:spPr>
        <p:txBody>
          <a:bodyPr wrap="square" rtlCol="0" anchor="ctr"/>
          <a:lstStyle/>
          <a:p>
            <a:pPr algn="ctr" indent="0" marL="0">
              <a:buNone/>
            </a:pPr>
            <a:r>
              <a:rPr lang="en-US" sz="1100" dirty="0">
                <a:solidFill>
                  <a:srgbClr val="CCCCCC"/>
                </a:solidFill>
                <a:latin typeface="Arial" pitchFamily="34" charset="0"/>
                <a:ea typeface="Arial" pitchFamily="34" charset="-122"/>
                <a:cs typeface="Arial" pitchFamily="34" charset="-120"/>
              </a:rPr>
              <a:t>African Countries — Vision</a:t>
            </a:r>
            <a:endParaRPr lang="en-US" sz="1100" dirty="0"/>
          </a:p>
        </p:txBody>
      </p:sp>
      <p:sp>
        <p:nvSpPr>
          <p:cNvPr id="14" name="Shape 11"/>
          <p:cNvSpPr/>
          <p:nvPr/>
        </p:nvSpPr>
        <p:spPr>
          <a:xfrm>
            <a:off x="8869680" y="1051560"/>
            <a:ext cx="2560320" cy="1554480"/>
          </a:xfrm>
          <a:prstGeom prst="rect">
            <a:avLst/>
          </a:prstGeom>
          <a:solidFill>
            <a:srgbClr val="080808"/>
          </a:solidFill>
          <a:ln w="19050">
            <a:solidFill>
              <a:srgbClr val="00FF88"/>
            </a:solidFill>
            <a:prstDash val="solid"/>
          </a:ln>
        </p:spPr>
      </p:sp>
      <p:sp>
        <p:nvSpPr>
          <p:cNvPr id="15" name="Text 12"/>
          <p:cNvSpPr/>
          <p:nvPr/>
        </p:nvSpPr>
        <p:spPr>
          <a:xfrm>
            <a:off x="8869680" y="1097280"/>
            <a:ext cx="2560320" cy="822960"/>
          </a:xfrm>
          <a:prstGeom prst="rect">
            <a:avLst/>
          </a:prstGeom>
          <a:noFill/>
          <a:ln/>
        </p:spPr>
        <p:txBody>
          <a:bodyPr wrap="square" rtlCol="0" anchor="ctr"/>
          <a:lstStyle/>
          <a:p>
            <a:pPr algn="ctr" indent="0" marL="0">
              <a:buNone/>
            </a:pPr>
            <a:r>
              <a:rPr lang="en-US" sz="3600" b="1" dirty="0">
                <a:solidFill>
                  <a:srgbClr val="00FF88"/>
                </a:solidFill>
                <a:latin typeface="Arial Black" pitchFamily="34" charset="0"/>
                <a:ea typeface="Arial Black" pitchFamily="34" charset="-122"/>
                <a:cs typeface="Arial Black" pitchFamily="34" charset="-120"/>
              </a:rPr>
              <a:t>🌍</a:t>
            </a:r>
            <a:endParaRPr lang="en-US" sz="3600" dirty="0"/>
          </a:p>
        </p:txBody>
      </p:sp>
      <p:sp>
        <p:nvSpPr>
          <p:cNvPr id="16" name="Text 13"/>
          <p:cNvSpPr/>
          <p:nvPr/>
        </p:nvSpPr>
        <p:spPr>
          <a:xfrm>
            <a:off x="8869680" y="1920240"/>
            <a:ext cx="2560320" cy="548640"/>
          </a:xfrm>
          <a:prstGeom prst="rect">
            <a:avLst/>
          </a:prstGeom>
          <a:noFill/>
          <a:ln/>
        </p:spPr>
        <p:txBody>
          <a:bodyPr wrap="square" rtlCol="0" anchor="ctr"/>
          <a:lstStyle/>
          <a:p>
            <a:pPr algn="ctr" indent="0" marL="0">
              <a:buNone/>
            </a:pPr>
            <a:r>
              <a:rPr lang="en-US" sz="1100" dirty="0">
                <a:solidFill>
                  <a:srgbClr val="CCCCCC"/>
                </a:solidFill>
                <a:latin typeface="Arial" pitchFamily="34" charset="0"/>
                <a:ea typeface="Arial" pitchFamily="34" charset="-122"/>
                <a:cs typeface="Arial" pitchFamily="34" charset="-120"/>
              </a:rPr>
              <a:t>Global Expansion</a:t>
            </a:r>
            <a:endParaRPr lang="en-US" sz="1100" dirty="0"/>
          </a:p>
        </p:txBody>
      </p:sp>
      <p:sp>
        <p:nvSpPr>
          <p:cNvPr id="17" name="Text 14"/>
          <p:cNvSpPr/>
          <p:nvPr/>
        </p:nvSpPr>
        <p:spPr>
          <a:xfrm>
            <a:off x="365760" y="2834640"/>
            <a:ext cx="11430000" cy="3474720"/>
          </a:xfrm>
          <a:prstGeom prst="rect">
            <a:avLst/>
          </a:prstGeom>
          <a:noFill/>
          <a:ln/>
        </p:spPr>
        <p:txBody>
          <a:bodyPr wrap="square" rtlCol="0" anchor="t"/>
          <a:lstStyle/>
          <a:p>
            <a:pPr indent="0" marL="0">
              <a:buNone/>
            </a:pPr>
            <a:r>
              <a:rPr lang="en-US" sz="1400" dirty="0">
                <a:solidFill>
                  <a:srgbClr val="CCCCCC"/>
                </a:solidFill>
                <a:latin typeface="Arial" pitchFamily="34" charset="0"/>
                <a:ea typeface="Arial" pitchFamily="34" charset="-122"/>
                <a:cs typeface="Arial" pitchFamily="34" charset="-120"/>
              </a:rPr>
              <a:t>Lagos is Africa's largest city and one of its fastest-growing internet markets. Yet fibre penetration remains well below its potential — constrained by high individual rollout costs, right-of-way challenges, and limited last-mile competition. Most connectivity today relies on fixed wireless, mobile data, or legacy copper — all inferior to fibre.</a:t>
            </a:r>
            <a:endParaRPr lang="en-US" sz="1400" dirty="0"/>
          </a:p>
          <a:p>
            <a:pPr indent="0" marL="0">
              <a:buNone/>
            </a:pPr>
            <a:endParaRPr lang="en-US" sz="1400" dirty="0"/>
          </a:p>
          <a:p>
            <a:pPr indent="0" marL="0">
              <a:buNone/>
            </a:pPr>
            <a:r>
              <a:rPr lang="en-US" sz="1400" dirty="0">
                <a:solidFill>
                  <a:srgbClr val="CCCCCC"/>
                </a:solidFill>
                <a:latin typeface="Arial" pitchFamily="34" charset="0"/>
                <a:ea typeface="Arial" pitchFamily="34" charset="-122"/>
                <a:cs typeface="Arial" pitchFamily="34" charset="-120"/>
              </a:rPr>
              <a:t>Damexplore Open Access removes the single biggest barrier to fibre expansion: the cost and complexity of building it alone. Our neutral shared infrastructure creates a rising tide — as the network grows, every partner on it grows too.</a:t>
            </a:r>
            <a:endParaRPr lang="en-US" sz="1400" dirty="0"/>
          </a:p>
          <a:p>
            <a:pPr indent="0" marL="0">
              <a:buNone/>
            </a:pPr>
            <a:endParaRPr lang="en-US" sz="1400" dirty="0"/>
          </a:p>
          <a:p>
            <a:pPr indent="0" marL="0">
              <a:buNone/>
            </a:pPr>
            <a:r>
              <a:rPr lang="en-US" sz="1400" dirty="0">
                <a:solidFill>
                  <a:srgbClr val="CCCCCC"/>
                </a:solidFill>
                <a:latin typeface="Arial" pitchFamily="34" charset="0"/>
                <a:ea typeface="Arial" pitchFamily="34" charset="-122"/>
                <a:cs typeface="Arial" pitchFamily="34" charset="-120"/>
              </a:rPr>
              <a:t>Our vision does not stop at Lagos. We are actively planning to expand our open access network to every state across Nigeria, then across the African continent, and ultimately to a global scale — bringing neutral, partner-driven fibre infrastructure to markets that need it most.</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alphaModFix amt="40000"/>
          </a:blip>
          <a:stretch>
            <a:fillRect/>
          </a:stretch>
        </p:blipFill>
        <p:spPr>
          <a:xfrm>
            <a:off x="10789920" y="91440"/>
            <a:ext cx="1188720" cy="1188720"/>
          </a:xfrm>
          <a:prstGeom prst="rect">
            <a:avLst/>
          </a:prstGeom>
        </p:spPr>
      </p:pic>
      <p:sp>
        <p:nvSpPr>
          <p:cNvPr id="3" name="Text 0"/>
          <p:cNvSpPr/>
          <p:nvPr/>
        </p:nvSpPr>
        <p:spPr>
          <a:xfrm>
            <a:off x="365760" y="137160"/>
            <a:ext cx="10241280" cy="777240"/>
          </a:xfrm>
          <a:prstGeom prst="rect">
            <a:avLst/>
          </a:prstGeom>
          <a:noFill/>
          <a:ln/>
        </p:spPr>
        <p:txBody>
          <a:bodyPr wrap="square" lIns="0" tIns="0" rIns="0" bIns="0" rtlCol="0" anchor="ctr"/>
          <a:lstStyle/>
          <a:p>
            <a:pPr indent="0" marL="0">
              <a:buNone/>
            </a:pPr>
            <a:r>
              <a:rPr lang="en-US" sz="3400" b="1" spc="200" kern="0" dirty="0">
                <a:solidFill>
                  <a:srgbClr val="FFFF00"/>
                </a:solidFill>
                <a:latin typeface="Arial Black" pitchFamily="34" charset="0"/>
                <a:ea typeface="Arial Black" pitchFamily="34" charset="-122"/>
                <a:cs typeface="Arial Black" pitchFamily="34" charset="-120"/>
              </a:rPr>
              <a:t>O</a:t>
            </a:r>
            <a:pPr indent="0" marL="0">
              <a:buNone/>
            </a:pPr>
            <a:r>
              <a:rPr lang="en-US" sz="3400" b="1" spc="200" kern="0" dirty="0">
                <a:solidFill>
                  <a:srgbClr val="BCFF00"/>
                </a:solidFill>
                <a:latin typeface="Arial Black" pitchFamily="34" charset="0"/>
                <a:ea typeface="Arial Black" pitchFamily="34" charset="-122"/>
                <a:cs typeface="Arial Black" pitchFamily="34" charset="-120"/>
              </a:rPr>
              <a:t>U</a:t>
            </a:r>
            <a:pPr indent="0" marL="0">
              <a:buNone/>
            </a:pPr>
            <a:r>
              <a:rPr lang="en-US" sz="3400" b="1" spc="200" kern="0" dirty="0">
                <a:solidFill>
                  <a:srgbClr val="79FF00"/>
                </a:solidFill>
                <a:latin typeface="Arial Black" pitchFamily="34" charset="0"/>
                <a:ea typeface="Arial Black" pitchFamily="34" charset="-122"/>
                <a:cs typeface="Arial Black" pitchFamily="34" charset="-120"/>
              </a:rPr>
              <a:t>R</a:t>
            </a:r>
            <a:pPr indent="0" marL="0">
              <a:buNone/>
            </a:pPr>
            <a:r>
              <a:rPr lang="en-US" sz="3400" b="1" spc="200" kern="0" dirty="0">
                <a:solidFill>
                  <a:srgbClr val="36FF00"/>
                </a:solidFill>
                <a:latin typeface="Arial Black" pitchFamily="34" charset="0"/>
                <a:ea typeface="Arial Black" pitchFamily="34" charset="-122"/>
                <a:cs typeface="Arial Black" pitchFamily="34" charset="-120"/>
              </a:rPr>
              <a:t> </a:t>
            </a:r>
            <a:pPr indent="0" marL="0">
              <a:buNone/>
            </a:pPr>
            <a:r>
              <a:rPr lang="en-US" sz="3400" b="1" spc="200" kern="0" dirty="0">
                <a:solidFill>
                  <a:srgbClr val="00FF0D"/>
                </a:solidFill>
                <a:latin typeface="Arial Black" pitchFamily="34" charset="0"/>
                <a:ea typeface="Arial Black" pitchFamily="34" charset="-122"/>
                <a:cs typeface="Arial Black" pitchFamily="34" charset="-120"/>
              </a:rPr>
              <a:t>E</a:t>
            </a:r>
            <a:pPr indent="0" marL="0">
              <a:buNone/>
            </a:pPr>
            <a:r>
              <a:rPr lang="en-US" sz="3400" b="1" spc="200" kern="0" dirty="0">
                <a:solidFill>
                  <a:srgbClr val="00FF51"/>
                </a:solidFill>
                <a:latin typeface="Arial Black" pitchFamily="34" charset="0"/>
                <a:ea typeface="Arial Black" pitchFamily="34" charset="-122"/>
                <a:cs typeface="Arial Black" pitchFamily="34" charset="-120"/>
              </a:rPr>
              <a:t>X</a:t>
            </a:r>
            <a:pPr indent="0" marL="0">
              <a:buNone/>
            </a:pPr>
            <a:r>
              <a:rPr lang="en-US" sz="3400" b="1" spc="200" kern="0" dirty="0">
                <a:solidFill>
                  <a:srgbClr val="00FF94"/>
                </a:solidFill>
                <a:latin typeface="Arial Black" pitchFamily="34" charset="0"/>
                <a:ea typeface="Arial Black" pitchFamily="34" charset="-122"/>
                <a:cs typeface="Arial Black" pitchFamily="34" charset="-120"/>
              </a:rPr>
              <a:t>P</a:t>
            </a:r>
            <a:pPr indent="0" marL="0">
              <a:buNone/>
            </a:pPr>
            <a:r>
              <a:rPr lang="en-US" sz="3400" b="1" spc="200" kern="0" dirty="0">
                <a:solidFill>
                  <a:srgbClr val="00FFD7"/>
                </a:solidFill>
                <a:latin typeface="Arial Black" pitchFamily="34" charset="0"/>
                <a:ea typeface="Arial Black" pitchFamily="34" charset="-122"/>
                <a:cs typeface="Arial Black" pitchFamily="34" charset="-120"/>
              </a:rPr>
              <a:t>A</a:t>
            </a:r>
            <a:pPr indent="0" marL="0">
              <a:buNone/>
            </a:pPr>
            <a:r>
              <a:rPr lang="en-US" sz="3400" b="1" spc="200" kern="0" dirty="0">
                <a:solidFill>
                  <a:srgbClr val="00E4FF"/>
                </a:solidFill>
                <a:latin typeface="Arial Black" pitchFamily="34" charset="0"/>
                <a:ea typeface="Arial Black" pitchFamily="34" charset="-122"/>
                <a:cs typeface="Arial Black" pitchFamily="34" charset="-120"/>
              </a:rPr>
              <a:t>N</a:t>
            </a:r>
            <a:pPr indent="0" marL="0">
              <a:buNone/>
            </a:pPr>
            <a:r>
              <a:rPr lang="en-US" sz="3400" b="1" spc="200" kern="0" dirty="0">
                <a:solidFill>
                  <a:srgbClr val="00A1FF"/>
                </a:solidFill>
                <a:latin typeface="Arial Black" pitchFamily="34" charset="0"/>
                <a:ea typeface="Arial Black" pitchFamily="34" charset="-122"/>
                <a:cs typeface="Arial Black" pitchFamily="34" charset="-120"/>
              </a:rPr>
              <a:t>S</a:t>
            </a:r>
            <a:pPr indent="0" marL="0">
              <a:buNone/>
            </a:pPr>
            <a:r>
              <a:rPr lang="en-US" sz="3400" b="1" spc="200" kern="0" dirty="0">
                <a:solidFill>
                  <a:srgbClr val="005EFF"/>
                </a:solidFill>
                <a:latin typeface="Arial Black" pitchFamily="34" charset="0"/>
                <a:ea typeface="Arial Black" pitchFamily="34" charset="-122"/>
                <a:cs typeface="Arial Black" pitchFamily="34" charset="-120"/>
              </a:rPr>
              <a:t>I</a:t>
            </a:r>
            <a:pPr indent="0" marL="0">
              <a:buNone/>
            </a:pPr>
            <a:r>
              <a:rPr lang="en-US" sz="3400" b="1" spc="200" kern="0" dirty="0">
                <a:solidFill>
                  <a:srgbClr val="001BFF"/>
                </a:solidFill>
                <a:latin typeface="Arial Black" pitchFamily="34" charset="0"/>
                <a:ea typeface="Arial Black" pitchFamily="34" charset="-122"/>
                <a:cs typeface="Arial Black" pitchFamily="34" charset="-120"/>
              </a:rPr>
              <a:t>O</a:t>
            </a:r>
            <a:pPr indent="0" marL="0">
              <a:buNone/>
            </a:pPr>
            <a:r>
              <a:rPr lang="en-US" sz="3400" b="1" spc="200" kern="0" dirty="0">
                <a:solidFill>
                  <a:srgbClr val="2800FF"/>
                </a:solidFill>
                <a:latin typeface="Arial Black" pitchFamily="34" charset="0"/>
                <a:ea typeface="Arial Black" pitchFamily="34" charset="-122"/>
                <a:cs typeface="Arial Black" pitchFamily="34" charset="-120"/>
              </a:rPr>
              <a:t>N</a:t>
            </a:r>
            <a:pPr indent="0" marL="0">
              <a:buNone/>
            </a:pPr>
            <a:r>
              <a:rPr lang="en-US" sz="3400" b="1" spc="200" kern="0" dirty="0">
                <a:solidFill>
                  <a:srgbClr val="6B00FF"/>
                </a:solidFill>
                <a:latin typeface="Arial Black" pitchFamily="34" charset="0"/>
                <a:ea typeface="Arial Black" pitchFamily="34" charset="-122"/>
                <a:cs typeface="Arial Black" pitchFamily="34" charset="-120"/>
              </a:rPr>
              <a:t> </a:t>
            </a:r>
            <a:pPr indent="0" marL="0">
              <a:buNone/>
            </a:pPr>
            <a:r>
              <a:rPr lang="en-US" sz="3400" b="1" spc="200" kern="0" dirty="0">
                <a:solidFill>
                  <a:srgbClr val="AE00FF"/>
                </a:solidFill>
                <a:latin typeface="Arial Black" pitchFamily="34" charset="0"/>
                <a:ea typeface="Arial Black" pitchFamily="34" charset="-122"/>
                <a:cs typeface="Arial Black" pitchFamily="34" charset="-120"/>
              </a:rPr>
              <a:t>V</a:t>
            </a:r>
            <a:pPr indent="0" marL="0">
              <a:buNone/>
            </a:pPr>
            <a:r>
              <a:rPr lang="en-US" sz="3400" b="1" spc="200" kern="0" dirty="0">
                <a:solidFill>
                  <a:srgbClr val="F200FF"/>
                </a:solidFill>
                <a:latin typeface="Arial Black" pitchFamily="34" charset="0"/>
                <a:ea typeface="Arial Black" pitchFamily="34" charset="-122"/>
                <a:cs typeface="Arial Black" pitchFamily="34" charset="-120"/>
              </a:rPr>
              <a:t>I</a:t>
            </a:r>
            <a:pPr indent="0" marL="0">
              <a:buNone/>
            </a:pPr>
            <a:r>
              <a:rPr lang="en-US" sz="3400" b="1" spc="200" kern="0" dirty="0">
                <a:solidFill>
                  <a:srgbClr val="FF00C9"/>
                </a:solidFill>
                <a:latin typeface="Arial Black" pitchFamily="34" charset="0"/>
                <a:ea typeface="Arial Black" pitchFamily="34" charset="-122"/>
                <a:cs typeface="Arial Black" pitchFamily="34" charset="-120"/>
              </a:rPr>
              <a:t>S</a:t>
            </a:r>
            <a:pPr indent="0" marL="0">
              <a:buNone/>
            </a:pPr>
            <a:r>
              <a:rPr lang="en-US" sz="3400" b="1" spc="200" kern="0" dirty="0">
                <a:solidFill>
                  <a:srgbClr val="FF0086"/>
                </a:solidFill>
                <a:latin typeface="Arial Black" pitchFamily="34" charset="0"/>
                <a:ea typeface="Arial Black" pitchFamily="34" charset="-122"/>
                <a:cs typeface="Arial Black" pitchFamily="34" charset="-120"/>
              </a:rPr>
              <a:t>I</a:t>
            </a:r>
            <a:pPr indent="0" marL="0">
              <a:buNone/>
            </a:pPr>
            <a:r>
              <a:rPr lang="en-US" sz="3400" b="1" spc="200" kern="0" dirty="0">
                <a:solidFill>
                  <a:srgbClr val="FF0043"/>
                </a:solidFill>
                <a:latin typeface="Arial Black" pitchFamily="34" charset="0"/>
                <a:ea typeface="Arial Black" pitchFamily="34" charset="-122"/>
                <a:cs typeface="Arial Black" pitchFamily="34" charset="-120"/>
              </a:rPr>
              <a:t>O</a:t>
            </a:r>
            <a:pPr indent="0" marL="0">
              <a:buNone/>
            </a:pPr>
            <a:r>
              <a:rPr lang="en-US" sz="3400" b="1" spc="200" kern="0" dirty="0">
                <a:solidFill>
                  <a:srgbClr val="FF0000"/>
                </a:solidFill>
                <a:latin typeface="Arial Black" pitchFamily="34" charset="0"/>
                <a:ea typeface="Arial Black" pitchFamily="34" charset="-122"/>
                <a:cs typeface="Arial Black" pitchFamily="34" charset="-120"/>
              </a:rPr>
              <a:t>N</a:t>
            </a:r>
            <a:endParaRPr lang="en-US" sz="3400" dirty="0"/>
          </a:p>
        </p:txBody>
      </p:sp>
      <p:sp>
        <p:nvSpPr>
          <p:cNvPr id="4" name="Shape 1"/>
          <p:cNvSpPr/>
          <p:nvPr/>
        </p:nvSpPr>
        <p:spPr>
          <a:xfrm>
            <a:off x="365760" y="914400"/>
            <a:ext cx="11430000" cy="18288"/>
          </a:xfrm>
          <a:prstGeom prst="rect">
            <a:avLst/>
          </a:prstGeom>
          <a:solidFill>
            <a:srgbClr val="DAA520"/>
          </a:solidFill>
          <a:ln w="12700">
            <a:solidFill>
              <a:srgbClr val="DAA520"/>
            </a:solidFill>
            <a:prstDash val="solid"/>
          </a:ln>
        </p:spPr>
      </p:sp>
      <p:sp>
        <p:nvSpPr>
          <p:cNvPr id="5" name="Text 2"/>
          <p:cNvSpPr/>
          <p:nvPr/>
        </p:nvSpPr>
        <p:spPr>
          <a:xfrm>
            <a:off x="365760" y="1005840"/>
            <a:ext cx="11430000" cy="457200"/>
          </a:xfrm>
          <a:prstGeom prst="rect">
            <a:avLst/>
          </a:prstGeom>
          <a:noFill/>
          <a:ln/>
        </p:spPr>
        <p:txBody>
          <a:bodyPr wrap="square" rtlCol="0" anchor="ctr"/>
          <a:lstStyle/>
          <a:p>
            <a:pPr algn="ctr" indent="0" marL="0">
              <a:buNone/>
            </a:pPr>
            <a:r>
              <a:rPr lang="en-US" sz="1700" i="1" dirty="0">
                <a:solidFill>
                  <a:srgbClr val="AAAAAA"/>
                </a:solidFill>
                <a:latin typeface="Georgia" pitchFamily="34" charset="0"/>
                <a:ea typeface="Georgia" pitchFamily="34" charset="-122"/>
                <a:cs typeface="Georgia" pitchFamily="34" charset="-120"/>
              </a:rPr>
              <a:t>From Lagos to the World — One Network at a Time</a:t>
            </a:r>
            <a:endParaRPr lang="en-US" sz="1700" dirty="0"/>
          </a:p>
        </p:txBody>
      </p:sp>
      <p:sp>
        <p:nvSpPr>
          <p:cNvPr id="6" name="Shape 3"/>
          <p:cNvSpPr/>
          <p:nvPr/>
        </p:nvSpPr>
        <p:spPr>
          <a:xfrm>
            <a:off x="365760" y="1600200"/>
            <a:ext cx="3657600" cy="4846320"/>
          </a:xfrm>
          <a:prstGeom prst="rect">
            <a:avLst/>
          </a:prstGeom>
          <a:solidFill>
            <a:srgbClr val="080808"/>
          </a:solidFill>
          <a:ln w="19050">
            <a:solidFill>
              <a:srgbClr val="00FF88"/>
            </a:solidFill>
            <a:prstDash val="solid"/>
          </a:ln>
        </p:spPr>
      </p:sp>
      <p:sp>
        <p:nvSpPr>
          <p:cNvPr id="7" name="Shape 4"/>
          <p:cNvSpPr/>
          <p:nvPr/>
        </p:nvSpPr>
        <p:spPr>
          <a:xfrm>
            <a:off x="365760" y="1600200"/>
            <a:ext cx="3657600" cy="73152"/>
          </a:xfrm>
          <a:prstGeom prst="rect">
            <a:avLst/>
          </a:prstGeom>
          <a:solidFill>
            <a:srgbClr val="00FF88"/>
          </a:solidFill>
          <a:ln w="12700">
            <a:solidFill>
              <a:srgbClr val="00FF88"/>
            </a:solidFill>
            <a:prstDash val="solid"/>
          </a:ln>
        </p:spPr>
      </p:sp>
      <p:sp>
        <p:nvSpPr>
          <p:cNvPr id="8" name="Text 5"/>
          <p:cNvSpPr/>
          <p:nvPr/>
        </p:nvSpPr>
        <p:spPr>
          <a:xfrm>
            <a:off x="457200" y="1719072"/>
            <a:ext cx="3474720" cy="320040"/>
          </a:xfrm>
          <a:prstGeom prst="rect">
            <a:avLst/>
          </a:prstGeom>
          <a:noFill/>
          <a:ln/>
        </p:spPr>
        <p:txBody>
          <a:bodyPr wrap="square" rtlCol="0" anchor="ctr"/>
          <a:lstStyle/>
          <a:p>
            <a:pPr algn="ctr" indent="0" marL="0">
              <a:buNone/>
            </a:pPr>
            <a:r>
              <a:rPr lang="en-US" sz="1100" b="1" spc="300" kern="0" dirty="0">
                <a:solidFill>
                  <a:srgbClr val="00FF88"/>
                </a:solidFill>
                <a:latin typeface="Arial Black" pitchFamily="34" charset="0"/>
                <a:ea typeface="Arial Black" pitchFamily="34" charset="-122"/>
                <a:cs typeface="Arial Black" pitchFamily="34" charset="-120"/>
              </a:rPr>
              <a:t>PHASE 1</a:t>
            </a:r>
            <a:endParaRPr lang="en-US" sz="1100" dirty="0"/>
          </a:p>
        </p:txBody>
      </p:sp>
      <p:sp>
        <p:nvSpPr>
          <p:cNvPr id="9" name="Text 6"/>
          <p:cNvSpPr/>
          <p:nvPr/>
        </p:nvSpPr>
        <p:spPr>
          <a:xfrm>
            <a:off x="457200" y="2029968"/>
            <a:ext cx="3474720" cy="548640"/>
          </a:xfrm>
          <a:prstGeom prst="rect">
            <a:avLst/>
          </a:prstGeom>
          <a:noFill/>
          <a:ln/>
        </p:spPr>
        <p:txBody>
          <a:bodyPr wrap="square" rtlCol="0" anchor="ctr"/>
          <a:lstStyle/>
          <a:p>
            <a:pPr algn="ctr" indent="0" marL="0">
              <a:buNone/>
            </a:pPr>
            <a:r>
              <a:rPr lang="en-US" sz="1700" b="1" dirty="0">
                <a:solidFill>
                  <a:srgbClr val="FFFFFF"/>
                </a:solidFill>
                <a:latin typeface="Arial Black" pitchFamily="34" charset="0"/>
                <a:ea typeface="Arial Black" pitchFamily="34" charset="-122"/>
                <a:cs typeface="Arial Black" pitchFamily="34" charset="-120"/>
              </a:rPr>
              <a:t>Lagos, Nigeria</a:t>
            </a:r>
            <a:endParaRPr lang="en-US" sz="1700" dirty="0"/>
          </a:p>
        </p:txBody>
      </p:sp>
      <p:sp>
        <p:nvSpPr>
          <p:cNvPr id="10" name="Shape 7"/>
          <p:cNvSpPr/>
          <p:nvPr/>
        </p:nvSpPr>
        <p:spPr>
          <a:xfrm>
            <a:off x="914400" y="2633472"/>
            <a:ext cx="2560320" cy="347472"/>
          </a:xfrm>
          <a:prstGeom prst="rect">
            <a:avLst/>
          </a:prstGeom>
          <a:solidFill>
            <a:srgbClr val="111111"/>
          </a:solidFill>
          <a:ln w="12700">
            <a:solidFill>
              <a:srgbClr val="00FF88"/>
            </a:solidFill>
            <a:prstDash val="solid"/>
          </a:ln>
        </p:spPr>
      </p:sp>
      <p:sp>
        <p:nvSpPr>
          <p:cNvPr id="11" name="Text 8"/>
          <p:cNvSpPr/>
          <p:nvPr/>
        </p:nvSpPr>
        <p:spPr>
          <a:xfrm>
            <a:off x="914400" y="2633472"/>
            <a:ext cx="2560320" cy="347472"/>
          </a:xfrm>
          <a:prstGeom prst="rect">
            <a:avLst/>
          </a:prstGeom>
          <a:noFill/>
          <a:ln/>
        </p:spPr>
        <p:txBody>
          <a:bodyPr wrap="square" rtlCol="0" anchor="ctr"/>
          <a:lstStyle/>
          <a:p>
            <a:pPr algn="ctr" indent="0" marL="0">
              <a:buNone/>
            </a:pPr>
            <a:r>
              <a:rPr lang="en-US" sz="1000" b="1" dirty="0">
                <a:solidFill>
                  <a:srgbClr val="00FF88"/>
                </a:solidFill>
                <a:latin typeface="Arial Black" pitchFamily="34" charset="0"/>
                <a:ea typeface="Arial Black" pitchFamily="34" charset="-122"/>
                <a:cs typeface="Arial Black" pitchFamily="34" charset="-120"/>
              </a:rPr>
              <a:t>LAUNCHING NOW</a:t>
            </a:r>
            <a:endParaRPr lang="en-US" sz="1000" dirty="0"/>
          </a:p>
        </p:txBody>
      </p:sp>
      <p:sp>
        <p:nvSpPr>
          <p:cNvPr id="12" name="Text 9"/>
          <p:cNvSpPr/>
          <p:nvPr/>
        </p:nvSpPr>
        <p:spPr>
          <a:xfrm>
            <a:off x="548640" y="3127248"/>
            <a:ext cx="3383280" cy="594360"/>
          </a:xfrm>
          <a:prstGeom prst="rect">
            <a:avLst/>
          </a:prstGeom>
          <a:noFill/>
          <a:ln/>
        </p:spPr>
        <p:txBody>
          <a:bodyPr wrap="square" rtlCol="0" anchor="ctr"/>
          <a:lstStyle/>
          <a:p>
            <a:pPr indent="0" marL="0">
              <a:buNone/>
            </a:pPr>
            <a:r>
              <a:rPr lang="en-US" sz="1200" b="1" dirty="0">
                <a:solidFill>
                  <a:srgbClr val="00FF88"/>
                </a:solidFill>
                <a:latin typeface="Arial" pitchFamily="34" charset="0"/>
                <a:ea typeface="Arial" pitchFamily="34" charset="-122"/>
                <a:cs typeface="Arial" pitchFamily="34" charset="-120"/>
              </a:rPr>
              <a:t>&gt; </a:t>
            </a:r>
            <a:pPr indent="0" marL="0">
              <a:buNone/>
            </a:pPr>
            <a:r>
              <a:rPr lang="en-US" sz="1200" dirty="0">
                <a:solidFill>
                  <a:srgbClr val="BBBBBB"/>
                </a:solidFill>
                <a:latin typeface="Arial" pitchFamily="34" charset="0"/>
                <a:ea typeface="Arial" pitchFamily="34" charset="-122"/>
                <a:cs typeface="Arial" pitchFamily="34" charset="-120"/>
              </a:rPr>
              <a:t>High-density residential &amp; commercial corridors</a:t>
            </a:r>
            <a:endParaRPr lang="en-US" sz="1200" dirty="0"/>
          </a:p>
        </p:txBody>
      </p:sp>
      <p:sp>
        <p:nvSpPr>
          <p:cNvPr id="13" name="Text 10"/>
          <p:cNvSpPr/>
          <p:nvPr/>
        </p:nvSpPr>
        <p:spPr>
          <a:xfrm>
            <a:off x="548640" y="3785616"/>
            <a:ext cx="3383280" cy="594360"/>
          </a:xfrm>
          <a:prstGeom prst="rect">
            <a:avLst/>
          </a:prstGeom>
          <a:noFill/>
          <a:ln/>
        </p:spPr>
        <p:txBody>
          <a:bodyPr wrap="square" rtlCol="0" anchor="ctr"/>
          <a:lstStyle/>
          <a:p>
            <a:pPr indent="0" marL="0">
              <a:buNone/>
            </a:pPr>
            <a:r>
              <a:rPr lang="en-US" sz="1200" b="1" dirty="0">
                <a:solidFill>
                  <a:srgbClr val="00FF88"/>
                </a:solidFill>
                <a:latin typeface="Arial" pitchFamily="34" charset="0"/>
                <a:ea typeface="Arial" pitchFamily="34" charset="-122"/>
                <a:cs typeface="Arial" pitchFamily="34" charset="-120"/>
              </a:rPr>
              <a:t>&gt; </a:t>
            </a:r>
            <a:pPr indent="0" marL="0">
              <a:buNone/>
            </a:pPr>
            <a:r>
              <a:rPr lang="en-US" sz="1200" dirty="0">
                <a:solidFill>
                  <a:srgbClr val="BBBBBB"/>
                </a:solidFill>
                <a:latin typeface="Arial" pitchFamily="34" charset="0"/>
                <a:ea typeface="Arial" pitchFamily="34" charset="-122"/>
                <a:cs typeface="Arial" pitchFamily="34" charset="-120"/>
              </a:rPr>
              <a:t>All Lagos Local Government Areas (LGAs)</a:t>
            </a:r>
            <a:endParaRPr lang="en-US" sz="1200" dirty="0"/>
          </a:p>
        </p:txBody>
      </p:sp>
      <p:sp>
        <p:nvSpPr>
          <p:cNvPr id="14" name="Text 11"/>
          <p:cNvSpPr/>
          <p:nvPr/>
        </p:nvSpPr>
        <p:spPr>
          <a:xfrm>
            <a:off x="548640" y="4443984"/>
            <a:ext cx="3383280" cy="594360"/>
          </a:xfrm>
          <a:prstGeom prst="rect">
            <a:avLst/>
          </a:prstGeom>
          <a:noFill/>
          <a:ln/>
        </p:spPr>
        <p:txBody>
          <a:bodyPr wrap="square" rtlCol="0" anchor="ctr"/>
          <a:lstStyle/>
          <a:p>
            <a:pPr indent="0" marL="0">
              <a:buNone/>
            </a:pPr>
            <a:r>
              <a:rPr lang="en-US" sz="1200" b="1" dirty="0">
                <a:solidFill>
                  <a:srgbClr val="00FF88"/>
                </a:solidFill>
                <a:latin typeface="Arial" pitchFamily="34" charset="0"/>
                <a:ea typeface="Arial" pitchFamily="34" charset="-122"/>
                <a:cs typeface="Arial" pitchFamily="34" charset="-120"/>
              </a:rPr>
              <a:t>&gt; </a:t>
            </a:r>
            <a:pPr indent="0" marL="0">
              <a:buNone/>
            </a:pPr>
            <a:r>
              <a:rPr lang="en-US" sz="1200" dirty="0">
                <a:solidFill>
                  <a:srgbClr val="BBBBBB"/>
                </a:solidFill>
                <a:latin typeface="Arial" pitchFamily="34" charset="0"/>
                <a:ea typeface="Arial" pitchFamily="34" charset="-122"/>
                <a:cs typeface="Arial" pitchFamily="34" charset="-120"/>
              </a:rPr>
              <a:t>Multi-ISP open access fibre backbone</a:t>
            </a:r>
            <a:endParaRPr lang="en-US" sz="1200" dirty="0"/>
          </a:p>
        </p:txBody>
      </p:sp>
      <p:sp>
        <p:nvSpPr>
          <p:cNvPr id="15" name="Text 12"/>
          <p:cNvSpPr/>
          <p:nvPr/>
        </p:nvSpPr>
        <p:spPr>
          <a:xfrm>
            <a:off x="548640" y="5102352"/>
            <a:ext cx="3383280" cy="594360"/>
          </a:xfrm>
          <a:prstGeom prst="rect">
            <a:avLst/>
          </a:prstGeom>
          <a:noFill/>
          <a:ln/>
        </p:spPr>
        <p:txBody>
          <a:bodyPr wrap="square" rtlCol="0" anchor="ctr"/>
          <a:lstStyle/>
          <a:p>
            <a:pPr indent="0" marL="0">
              <a:buNone/>
            </a:pPr>
            <a:r>
              <a:rPr lang="en-US" sz="1200" b="1" dirty="0">
                <a:solidFill>
                  <a:srgbClr val="00FF88"/>
                </a:solidFill>
                <a:latin typeface="Arial" pitchFamily="34" charset="0"/>
                <a:ea typeface="Arial" pitchFamily="34" charset="-122"/>
                <a:cs typeface="Arial" pitchFamily="34" charset="-120"/>
              </a:rPr>
              <a:t>&gt; </a:t>
            </a:r>
            <a:pPr indent="0" marL="0">
              <a:buNone/>
            </a:pPr>
            <a:r>
              <a:rPr lang="en-US" sz="1200" dirty="0">
                <a:solidFill>
                  <a:srgbClr val="BBBBBB"/>
                </a:solidFill>
                <a:latin typeface="Arial" pitchFamily="34" charset="0"/>
                <a:ea typeface="Arial" pitchFamily="34" charset="-122"/>
                <a:cs typeface="Arial" pitchFamily="34" charset="-120"/>
              </a:rPr>
              <a:t>Partner API &amp; NMS integration live</a:t>
            </a:r>
            <a:endParaRPr lang="en-US" sz="1200" dirty="0"/>
          </a:p>
        </p:txBody>
      </p:sp>
      <p:sp>
        <p:nvSpPr>
          <p:cNvPr id="16" name="Shape 13"/>
          <p:cNvSpPr/>
          <p:nvPr/>
        </p:nvSpPr>
        <p:spPr>
          <a:xfrm>
            <a:off x="4297680" y="1600200"/>
            <a:ext cx="3657600" cy="4846320"/>
          </a:xfrm>
          <a:prstGeom prst="rect">
            <a:avLst/>
          </a:prstGeom>
          <a:solidFill>
            <a:srgbClr val="080808"/>
          </a:solidFill>
          <a:ln w="19050">
            <a:solidFill>
              <a:srgbClr val="00CCFF"/>
            </a:solidFill>
            <a:prstDash val="solid"/>
          </a:ln>
        </p:spPr>
      </p:sp>
      <p:sp>
        <p:nvSpPr>
          <p:cNvPr id="17" name="Shape 14"/>
          <p:cNvSpPr/>
          <p:nvPr/>
        </p:nvSpPr>
        <p:spPr>
          <a:xfrm>
            <a:off x="4297680" y="1600200"/>
            <a:ext cx="3657600" cy="73152"/>
          </a:xfrm>
          <a:prstGeom prst="rect">
            <a:avLst/>
          </a:prstGeom>
          <a:solidFill>
            <a:srgbClr val="00CCFF"/>
          </a:solidFill>
          <a:ln w="12700">
            <a:solidFill>
              <a:srgbClr val="00CCFF"/>
            </a:solidFill>
            <a:prstDash val="solid"/>
          </a:ln>
        </p:spPr>
      </p:sp>
      <p:sp>
        <p:nvSpPr>
          <p:cNvPr id="18" name="Text 15"/>
          <p:cNvSpPr/>
          <p:nvPr/>
        </p:nvSpPr>
        <p:spPr>
          <a:xfrm>
            <a:off x="4389120" y="1719072"/>
            <a:ext cx="3474720" cy="320040"/>
          </a:xfrm>
          <a:prstGeom prst="rect">
            <a:avLst/>
          </a:prstGeom>
          <a:noFill/>
          <a:ln/>
        </p:spPr>
        <p:txBody>
          <a:bodyPr wrap="square" rtlCol="0" anchor="ctr"/>
          <a:lstStyle/>
          <a:p>
            <a:pPr algn="ctr" indent="0" marL="0">
              <a:buNone/>
            </a:pPr>
            <a:r>
              <a:rPr lang="en-US" sz="1100" b="1" spc="300" kern="0" dirty="0">
                <a:solidFill>
                  <a:srgbClr val="00CCFF"/>
                </a:solidFill>
                <a:latin typeface="Arial Black" pitchFamily="34" charset="0"/>
                <a:ea typeface="Arial Black" pitchFamily="34" charset="-122"/>
                <a:cs typeface="Arial Black" pitchFamily="34" charset="-120"/>
              </a:rPr>
              <a:t>PHASE 2</a:t>
            </a:r>
            <a:endParaRPr lang="en-US" sz="1100" dirty="0"/>
          </a:p>
        </p:txBody>
      </p:sp>
      <p:sp>
        <p:nvSpPr>
          <p:cNvPr id="19" name="Text 16"/>
          <p:cNvSpPr/>
          <p:nvPr/>
        </p:nvSpPr>
        <p:spPr>
          <a:xfrm>
            <a:off x="4389120" y="2029968"/>
            <a:ext cx="3474720" cy="548640"/>
          </a:xfrm>
          <a:prstGeom prst="rect">
            <a:avLst/>
          </a:prstGeom>
          <a:noFill/>
          <a:ln/>
        </p:spPr>
        <p:txBody>
          <a:bodyPr wrap="square" rtlCol="0" anchor="ctr"/>
          <a:lstStyle/>
          <a:p>
            <a:pPr algn="ctr" indent="0" marL="0">
              <a:buNone/>
            </a:pPr>
            <a:r>
              <a:rPr lang="en-US" sz="1700" b="1" dirty="0">
                <a:solidFill>
                  <a:srgbClr val="FFFFFF"/>
                </a:solidFill>
                <a:latin typeface="Arial Black" pitchFamily="34" charset="0"/>
                <a:ea typeface="Arial Black" pitchFamily="34" charset="-122"/>
                <a:cs typeface="Arial Black" pitchFamily="34" charset="-120"/>
              </a:rPr>
              <a:t>Every Nigerian State</a:t>
            </a:r>
            <a:endParaRPr lang="en-US" sz="1700" dirty="0"/>
          </a:p>
        </p:txBody>
      </p:sp>
      <p:sp>
        <p:nvSpPr>
          <p:cNvPr id="20" name="Shape 17"/>
          <p:cNvSpPr/>
          <p:nvPr/>
        </p:nvSpPr>
        <p:spPr>
          <a:xfrm>
            <a:off x="4846320" y="2633472"/>
            <a:ext cx="2560320" cy="347472"/>
          </a:xfrm>
          <a:prstGeom prst="rect">
            <a:avLst/>
          </a:prstGeom>
          <a:solidFill>
            <a:srgbClr val="111111"/>
          </a:solidFill>
          <a:ln w="12700">
            <a:solidFill>
              <a:srgbClr val="00CCFF"/>
            </a:solidFill>
            <a:prstDash val="solid"/>
          </a:ln>
        </p:spPr>
      </p:sp>
      <p:sp>
        <p:nvSpPr>
          <p:cNvPr id="21" name="Text 18"/>
          <p:cNvSpPr/>
          <p:nvPr/>
        </p:nvSpPr>
        <p:spPr>
          <a:xfrm>
            <a:off x="4846320" y="2633472"/>
            <a:ext cx="2560320" cy="347472"/>
          </a:xfrm>
          <a:prstGeom prst="rect">
            <a:avLst/>
          </a:prstGeom>
          <a:noFill/>
          <a:ln/>
        </p:spPr>
        <p:txBody>
          <a:bodyPr wrap="square" rtlCol="0" anchor="ctr"/>
          <a:lstStyle/>
          <a:p>
            <a:pPr algn="ctr" indent="0" marL="0">
              <a:buNone/>
            </a:pPr>
            <a:r>
              <a:rPr lang="en-US" sz="1000" b="1" dirty="0">
                <a:solidFill>
                  <a:srgbClr val="00CCFF"/>
                </a:solidFill>
                <a:latin typeface="Arial Black" pitchFamily="34" charset="0"/>
                <a:ea typeface="Arial Black" pitchFamily="34" charset="-122"/>
                <a:cs typeface="Arial Black" pitchFamily="34" charset="-120"/>
              </a:rPr>
              <a:t>IN PLANNING</a:t>
            </a:r>
            <a:endParaRPr lang="en-US" sz="1000" dirty="0"/>
          </a:p>
        </p:txBody>
      </p:sp>
      <p:sp>
        <p:nvSpPr>
          <p:cNvPr id="22" name="Text 19"/>
          <p:cNvSpPr/>
          <p:nvPr/>
        </p:nvSpPr>
        <p:spPr>
          <a:xfrm>
            <a:off x="4480560" y="3127248"/>
            <a:ext cx="3383280" cy="594360"/>
          </a:xfrm>
          <a:prstGeom prst="rect">
            <a:avLst/>
          </a:prstGeom>
          <a:noFill/>
          <a:ln/>
        </p:spPr>
        <p:txBody>
          <a:bodyPr wrap="square" rtlCol="0" anchor="ctr"/>
          <a:lstStyle/>
          <a:p>
            <a:pPr indent="0" marL="0">
              <a:buNone/>
            </a:pPr>
            <a:r>
              <a:rPr lang="en-US" sz="1200" b="1" dirty="0">
                <a:solidFill>
                  <a:srgbClr val="00CCFF"/>
                </a:solidFill>
                <a:latin typeface="Arial" pitchFamily="34" charset="0"/>
                <a:ea typeface="Arial" pitchFamily="34" charset="-122"/>
                <a:cs typeface="Arial" pitchFamily="34" charset="-120"/>
              </a:rPr>
              <a:t>&gt; </a:t>
            </a:r>
            <a:pPr indent="0" marL="0">
              <a:buNone/>
            </a:pPr>
            <a:r>
              <a:rPr lang="en-US" sz="1200" dirty="0">
                <a:solidFill>
                  <a:srgbClr val="BBBBBB"/>
                </a:solidFill>
                <a:latin typeface="Arial" pitchFamily="34" charset="0"/>
                <a:ea typeface="Arial" pitchFamily="34" charset="-122"/>
                <a:cs typeface="Arial" pitchFamily="34" charset="-120"/>
              </a:rPr>
              <a:t>All 36 states + FCT Abuja</a:t>
            </a:r>
            <a:endParaRPr lang="en-US" sz="1200" dirty="0"/>
          </a:p>
        </p:txBody>
      </p:sp>
      <p:sp>
        <p:nvSpPr>
          <p:cNvPr id="23" name="Text 20"/>
          <p:cNvSpPr/>
          <p:nvPr/>
        </p:nvSpPr>
        <p:spPr>
          <a:xfrm>
            <a:off x="4480560" y="3785616"/>
            <a:ext cx="3383280" cy="594360"/>
          </a:xfrm>
          <a:prstGeom prst="rect">
            <a:avLst/>
          </a:prstGeom>
          <a:noFill/>
          <a:ln/>
        </p:spPr>
        <p:txBody>
          <a:bodyPr wrap="square" rtlCol="0" anchor="ctr"/>
          <a:lstStyle/>
          <a:p>
            <a:pPr indent="0" marL="0">
              <a:buNone/>
            </a:pPr>
            <a:r>
              <a:rPr lang="en-US" sz="1200" b="1" dirty="0">
                <a:solidFill>
                  <a:srgbClr val="00CCFF"/>
                </a:solidFill>
                <a:latin typeface="Arial" pitchFamily="34" charset="0"/>
                <a:ea typeface="Arial" pitchFamily="34" charset="-122"/>
                <a:cs typeface="Arial" pitchFamily="34" charset="-120"/>
              </a:rPr>
              <a:t>&gt; </a:t>
            </a:r>
            <a:pPr indent="0" marL="0">
              <a:buNone/>
            </a:pPr>
            <a:r>
              <a:rPr lang="en-US" sz="1200" dirty="0">
                <a:solidFill>
                  <a:srgbClr val="BBBBBB"/>
                </a:solidFill>
                <a:latin typeface="Arial" pitchFamily="34" charset="0"/>
                <a:ea typeface="Arial" pitchFamily="34" charset="-122"/>
                <a:cs typeface="Arial" pitchFamily="34" charset="-120"/>
              </a:rPr>
              <a:t>State-level PoPs and OLT deployment</a:t>
            </a:r>
            <a:endParaRPr lang="en-US" sz="1200" dirty="0"/>
          </a:p>
        </p:txBody>
      </p:sp>
      <p:sp>
        <p:nvSpPr>
          <p:cNvPr id="24" name="Text 21"/>
          <p:cNvSpPr/>
          <p:nvPr/>
        </p:nvSpPr>
        <p:spPr>
          <a:xfrm>
            <a:off x="4480560" y="4443984"/>
            <a:ext cx="3383280" cy="594360"/>
          </a:xfrm>
          <a:prstGeom prst="rect">
            <a:avLst/>
          </a:prstGeom>
          <a:noFill/>
          <a:ln/>
        </p:spPr>
        <p:txBody>
          <a:bodyPr wrap="square" rtlCol="0" anchor="ctr"/>
          <a:lstStyle/>
          <a:p>
            <a:pPr indent="0" marL="0">
              <a:buNone/>
            </a:pPr>
            <a:r>
              <a:rPr lang="en-US" sz="1200" b="1" dirty="0">
                <a:solidFill>
                  <a:srgbClr val="00CCFF"/>
                </a:solidFill>
                <a:latin typeface="Arial" pitchFamily="34" charset="0"/>
                <a:ea typeface="Arial" pitchFamily="34" charset="-122"/>
                <a:cs typeface="Arial" pitchFamily="34" charset="-120"/>
              </a:rPr>
              <a:t>&gt; </a:t>
            </a:r>
            <a:pPr indent="0" marL="0">
              <a:buNone/>
            </a:pPr>
            <a:r>
              <a:rPr lang="en-US" sz="1200" dirty="0">
                <a:solidFill>
                  <a:srgbClr val="BBBBBB"/>
                </a:solidFill>
                <a:latin typeface="Arial" pitchFamily="34" charset="0"/>
                <a:ea typeface="Arial" pitchFamily="34" charset="-122"/>
                <a:cs typeface="Arial" pitchFamily="34" charset="-120"/>
              </a:rPr>
              <a:t>Invitation-only ISP partner onboarding per state</a:t>
            </a:r>
            <a:endParaRPr lang="en-US" sz="1200" dirty="0"/>
          </a:p>
        </p:txBody>
      </p:sp>
      <p:sp>
        <p:nvSpPr>
          <p:cNvPr id="25" name="Text 22"/>
          <p:cNvSpPr/>
          <p:nvPr/>
        </p:nvSpPr>
        <p:spPr>
          <a:xfrm>
            <a:off x="4480560" y="5102352"/>
            <a:ext cx="3383280" cy="594360"/>
          </a:xfrm>
          <a:prstGeom prst="rect">
            <a:avLst/>
          </a:prstGeom>
          <a:noFill/>
          <a:ln/>
        </p:spPr>
        <p:txBody>
          <a:bodyPr wrap="square" rtlCol="0" anchor="ctr"/>
          <a:lstStyle/>
          <a:p>
            <a:pPr indent="0" marL="0">
              <a:buNone/>
            </a:pPr>
            <a:r>
              <a:rPr lang="en-US" sz="1200" b="1" dirty="0">
                <a:solidFill>
                  <a:srgbClr val="00CCFF"/>
                </a:solidFill>
                <a:latin typeface="Arial" pitchFamily="34" charset="0"/>
                <a:ea typeface="Arial" pitchFamily="34" charset="-122"/>
                <a:cs typeface="Arial" pitchFamily="34" charset="-120"/>
              </a:rPr>
              <a:t>&gt; </a:t>
            </a:r>
            <a:pPr indent="0" marL="0">
              <a:buNone/>
            </a:pPr>
            <a:r>
              <a:rPr lang="en-US" sz="1200" dirty="0">
                <a:solidFill>
                  <a:srgbClr val="BBBBBB"/>
                </a:solidFill>
                <a:latin typeface="Arial" pitchFamily="34" charset="0"/>
                <a:ea typeface="Arial" pitchFamily="34" charset="-122"/>
                <a:cs typeface="Arial" pitchFamily="34" charset="-120"/>
              </a:rPr>
              <a:t>Aligned with NCC national broadband plan</a:t>
            </a:r>
            <a:endParaRPr lang="en-US" sz="1200" dirty="0"/>
          </a:p>
        </p:txBody>
      </p:sp>
      <p:sp>
        <p:nvSpPr>
          <p:cNvPr id="26" name="Shape 23"/>
          <p:cNvSpPr/>
          <p:nvPr/>
        </p:nvSpPr>
        <p:spPr>
          <a:xfrm>
            <a:off x="8229600" y="1600200"/>
            <a:ext cx="3657600" cy="4846320"/>
          </a:xfrm>
          <a:prstGeom prst="rect">
            <a:avLst/>
          </a:prstGeom>
          <a:solidFill>
            <a:srgbClr val="080808"/>
          </a:solidFill>
          <a:ln w="19050">
            <a:solidFill>
              <a:srgbClr val="FF00AA"/>
            </a:solidFill>
            <a:prstDash val="solid"/>
          </a:ln>
        </p:spPr>
      </p:sp>
      <p:sp>
        <p:nvSpPr>
          <p:cNvPr id="27" name="Shape 24"/>
          <p:cNvSpPr/>
          <p:nvPr/>
        </p:nvSpPr>
        <p:spPr>
          <a:xfrm>
            <a:off x="8229600" y="1600200"/>
            <a:ext cx="3657600" cy="73152"/>
          </a:xfrm>
          <a:prstGeom prst="rect">
            <a:avLst/>
          </a:prstGeom>
          <a:solidFill>
            <a:srgbClr val="FF00AA"/>
          </a:solidFill>
          <a:ln w="12700">
            <a:solidFill>
              <a:srgbClr val="FF00AA"/>
            </a:solidFill>
            <a:prstDash val="solid"/>
          </a:ln>
        </p:spPr>
      </p:sp>
      <p:sp>
        <p:nvSpPr>
          <p:cNvPr id="28" name="Text 25"/>
          <p:cNvSpPr/>
          <p:nvPr/>
        </p:nvSpPr>
        <p:spPr>
          <a:xfrm>
            <a:off x="8321040" y="1719072"/>
            <a:ext cx="3474720" cy="320040"/>
          </a:xfrm>
          <a:prstGeom prst="rect">
            <a:avLst/>
          </a:prstGeom>
          <a:noFill/>
          <a:ln/>
        </p:spPr>
        <p:txBody>
          <a:bodyPr wrap="square" rtlCol="0" anchor="ctr"/>
          <a:lstStyle/>
          <a:p>
            <a:pPr algn="ctr" indent="0" marL="0">
              <a:buNone/>
            </a:pPr>
            <a:r>
              <a:rPr lang="en-US" sz="1100" b="1" spc="300" kern="0" dirty="0">
                <a:solidFill>
                  <a:srgbClr val="FF00AA"/>
                </a:solidFill>
                <a:latin typeface="Arial Black" pitchFamily="34" charset="0"/>
                <a:ea typeface="Arial Black" pitchFamily="34" charset="-122"/>
                <a:cs typeface="Arial Black" pitchFamily="34" charset="-120"/>
              </a:rPr>
              <a:t>PHASE 3</a:t>
            </a:r>
            <a:endParaRPr lang="en-US" sz="1100" dirty="0"/>
          </a:p>
        </p:txBody>
      </p:sp>
      <p:sp>
        <p:nvSpPr>
          <p:cNvPr id="29" name="Text 26"/>
          <p:cNvSpPr/>
          <p:nvPr/>
        </p:nvSpPr>
        <p:spPr>
          <a:xfrm>
            <a:off x="8321040" y="2029968"/>
            <a:ext cx="3474720" cy="548640"/>
          </a:xfrm>
          <a:prstGeom prst="rect">
            <a:avLst/>
          </a:prstGeom>
          <a:noFill/>
          <a:ln/>
        </p:spPr>
        <p:txBody>
          <a:bodyPr wrap="square" rtlCol="0" anchor="ctr"/>
          <a:lstStyle/>
          <a:p>
            <a:pPr algn="ctr" indent="0" marL="0">
              <a:buNone/>
            </a:pPr>
            <a:r>
              <a:rPr lang="en-US" sz="1700" b="1" dirty="0">
                <a:solidFill>
                  <a:srgbClr val="FFFFFF"/>
                </a:solidFill>
                <a:latin typeface="Arial Black" pitchFamily="34" charset="0"/>
                <a:ea typeface="Arial Black" pitchFamily="34" charset="-122"/>
                <a:cs typeface="Arial Black" pitchFamily="34" charset="-120"/>
              </a:rPr>
              <a:t>Africa &amp; The World</a:t>
            </a:r>
            <a:endParaRPr lang="en-US" sz="1700" dirty="0"/>
          </a:p>
        </p:txBody>
      </p:sp>
      <p:sp>
        <p:nvSpPr>
          <p:cNvPr id="30" name="Shape 27"/>
          <p:cNvSpPr/>
          <p:nvPr/>
        </p:nvSpPr>
        <p:spPr>
          <a:xfrm>
            <a:off x="8778240" y="2633472"/>
            <a:ext cx="2560320" cy="347472"/>
          </a:xfrm>
          <a:prstGeom prst="rect">
            <a:avLst/>
          </a:prstGeom>
          <a:solidFill>
            <a:srgbClr val="111111"/>
          </a:solidFill>
          <a:ln w="12700">
            <a:solidFill>
              <a:srgbClr val="FF00AA"/>
            </a:solidFill>
            <a:prstDash val="solid"/>
          </a:ln>
        </p:spPr>
      </p:sp>
      <p:sp>
        <p:nvSpPr>
          <p:cNvPr id="31" name="Text 28"/>
          <p:cNvSpPr/>
          <p:nvPr/>
        </p:nvSpPr>
        <p:spPr>
          <a:xfrm>
            <a:off x="8778240" y="2633472"/>
            <a:ext cx="2560320" cy="347472"/>
          </a:xfrm>
          <a:prstGeom prst="rect">
            <a:avLst/>
          </a:prstGeom>
          <a:noFill/>
          <a:ln/>
        </p:spPr>
        <p:txBody>
          <a:bodyPr wrap="square" rtlCol="0" anchor="ctr"/>
          <a:lstStyle/>
          <a:p>
            <a:pPr algn="ctr" indent="0" marL="0">
              <a:buNone/>
            </a:pPr>
            <a:r>
              <a:rPr lang="en-US" sz="1000" b="1" dirty="0">
                <a:solidFill>
                  <a:srgbClr val="FF00AA"/>
                </a:solidFill>
                <a:latin typeface="Arial Black" pitchFamily="34" charset="0"/>
                <a:ea typeface="Arial Black" pitchFamily="34" charset="-122"/>
                <a:cs typeface="Arial Black" pitchFamily="34" charset="-120"/>
              </a:rPr>
              <a:t>THE VISION</a:t>
            </a:r>
            <a:endParaRPr lang="en-US" sz="1000" dirty="0"/>
          </a:p>
        </p:txBody>
      </p:sp>
      <p:sp>
        <p:nvSpPr>
          <p:cNvPr id="32" name="Text 29"/>
          <p:cNvSpPr/>
          <p:nvPr/>
        </p:nvSpPr>
        <p:spPr>
          <a:xfrm>
            <a:off x="8412480" y="3127248"/>
            <a:ext cx="3383280" cy="594360"/>
          </a:xfrm>
          <a:prstGeom prst="rect">
            <a:avLst/>
          </a:prstGeom>
          <a:noFill/>
          <a:ln/>
        </p:spPr>
        <p:txBody>
          <a:bodyPr wrap="square" rtlCol="0" anchor="ctr"/>
          <a:lstStyle/>
          <a:p>
            <a:pPr indent="0" marL="0">
              <a:buNone/>
            </a:pPr>
            <a:r>
              <a:rPr lang="en-US" sz="1200" b="1" dirty="0">
                <a:solidFill>
                  <a:srgbClr val="FF00AA"/>
                </a:solidFill>
                <a:latin typeface="Arial" pitchFamily="34" charset="0"/>
                <a:ea typeface="Arial" pitchFamily="34" charset="-122"/>
                <a:cs typeface="Arial" pitchFamily="34" charset="-120"/>
              </a:rPr>
              <a:t>&gt; </a:t>
            </a:r>
            <a:pPr indent="0" marL="0">
              <a:buNone/>
            </a:pPr>
            <a:r>
              <a:rPr lang="en-US" sz="1200" dirty="0">
                <a:solidFill>
                  <a:srgbClr val="BBBBBB"/>
                </a:solidFill>
                <a:latin typeface="Arial" pitchFamily="34" charset="0"/>
                <a:ea typeface="Arial" pitchFamily="34" charset="-122"/>
                <a:cs typeface="Arial" pitchFamily="34" charset="-120"/>
              </a:rPr>
              <a:t>Pan-African open access — 54 countries</a:t>
            </a:r>
            <a:endParaRPr lang="en-US" sz="1200" dirty="0"/>
          </a:p>
        </p:txBody>
      </p:sp>
      <p:sp>
        <p:nvSpPr>
          <p:cNvPr id="33" name="Text 30"/>
          <p:cNvSpPr/>
          <p:nvPr/>
        </p:nvSpPr>
        <p:spPr>
          <a:xfrm>
            <a:off x="8412480" y="3785616"/>
            <a:ext cx="3383280" cy="594360"/>
          </a:xfrm>
          <a:prstGeom prst="rect">
            <a:avLst/>
          </a:prstGeom>
          <a:noFill/>
          <a:ln/>
        </p:spPr>
        <p:txBody>
          <a:bodyPr wrap="square" rtlCol="0" anchor="ctr"/>
          <a:lstStyle/>
          <a:p>
            <a:pPr indent="0" marL="0">
              <a:buNone/>
            </a:pPr>
            <a:r>
              <a:rPr lang="en-US" sz="1200" b="1" dirty="0">
                <a:solidFill>
                  <a:srgbClr val="FF00AA"/>
                </a:solidFill>
                <a:latin typeface="Arial" pitchFamily="34" charset="0"/>
                <a:ea typeface="Arial" pitchFamily="34" charset="-122"/>
                <a:cs typeface="Arial" pitchFamily="34" charset="-120"/>
              </a:rPr>
              <a:t>&gt; </a:t>
            </a:r>
            <a:pPr indent="0" marL="0">
              <a:buNone/>
            </a:pPr>
            <a:r>
              <a:rPr lang="en-US" sz="1200" dirty="0">
                <a:solidFill>
                  <a:srgbClr val="BBBBBB"/>
                </a:solidFill>
                <a:latin typeface="Arial" pitchFamily="34" charset="0"/>
                <a:ea typeface="Arial" pitchFamily="34" charset="-122"/>
                <a:cs typeface="Arial" pitchFamily="34" charset="-120"/>
              </a:rPr>
              <a:t>Global markets where open access is underserved</a:t>
            </a:r>
            <a:endParaRPr lang="en-US" sz="1200" dirty="0"/>
          </a:p>
        </p:txBody>
      </p:sp>
      <p:sp>
        <p:nvSpPr>
          <p:cNvPr id="34" name="Text 31"/>
          <p:cNvSpPr/>
          <p:nvPr/>
        </p:nvSpPr>
        <p:spPr>
          <a:xfrm>
            <a:off x="8412480" y="4443984"/>
            <a:ext cx="3383280" cy="594360"/>
          </a:xfrm>
          <a:prstGeom prst="rect">
            <a:avLst/>
          </a:prstGeom>
          <a:noFill/>
          <a:ln/>
        </p:spPr>
        <p:txBody>
          <a:bodyPr wrap="square" rtlCol="0" anchor="ctr"/>
          <a:lstStyle/>
          <a:p>
            <a:pPr indent="0" marL="0">
              <a:buNone/>
            </a:pPr>
            <a:r>
              <a:rPr lang="en-US" sz="1200" b="1" dirty="0">
                <a:solidFill>
                  <a:srgbClr val="FF00AA"/>
                </a:solidFill>
                <a:latin typeface="Arial" pitchFamily="34" charset="0"/>
                <a:ea typeface="Arial" pitchFamily="34" charset="-122"/>
                <a:cs typeface="Arial" pitchFamily="34" charset="-120"/>
              </a:rPr>
              <a:t>&gt; </a:t>
            </a:r>
            <a:pPr indent="0" marL="0">
              <a:buNone/>
            </a:pPr>
            <a:r>
              <a:rPr lang="en-US" sz="1200" dirty="0">
                <a:solidFill>
                  <a:srgbClr val="BBBBBB"/>
                </a:solidFill>
                <a:latin typeface="Arial" pitchFamily="34" charset="0"/>
                <a:ea typeface="Arial" pitchFamily="34" charset="-122"/>
                <a:cs typeface="Arial" pitchFamily="34" charset="-120"/>
              </a:rPr>
              <a:t>Neutral wholesale fibre on every continent</a:t>
            </a:r>
            <a:endParaRPr lang="en-US" sz="1200" dirty="0"/>
          </a:p>
        </p:txBody>
      </p:sp>
      <p:sp>
        <p:nvSpPr>
          <p:cNvPr id="35" name="Text 32"/>
          <p:cNvSpPr/>
          <p:nvPr/>
        </p:nvSpPr>
        <p:spPr>
          <a:xfrm>
            <a:off x="8412480" y="5102352"/>
            <a:ext cx="3383280" cy="594360"/>
          </a:xfrm>
          <a:prstGeom prst="rect">
            <a:avLst/>
          </a:prstGeom>
          <a:noFill/>
          <a:ln/>
        </p:spPr>
        <p:txBody>
          <a:bodyPr wrap="square" rtlCol="0" anchor="ctr"/>
          <a:lstStyle/>
          <a:p>
            <a:pPr indent="0" marL="0">
              <a:buNone/>
            </a:pPr>
            <a:r>
              <a:rPr lang="en-US" sz="1200" b="1" dirty="0">
                <a:solidFill>
                  <a:srgbClr val="FF00AA"/>
                </a:solidFill>
                <a:latin typeface="Arial" pitchFamily="34" charset="0"/>
                <a:ea typeface="Arial" pitchFamily="34" charset="-122"/>
                <a:cs typeface="Arial" pitchFamily="34" charset="-120"/>
              </a:rPr>
              <a:t>&gt; </a:t>
            </a:r>
            <a:pPr indent="0" marL="0">
              <a:buNone/>
            </a:pPr>
            <a:r>
              <a:rPr lang="en-US" sz="1200" dirty="0">
                <a:solidFill>
                  <a:srgbClr val="BBBBBB"/>
                </a:solidFill>
                <a:latin typeface="Arial" pitchFamily="34" charset="0"/>
                <a:ea typeface="Arial" pitchFamily="34" charset="-122"/>
                <a:cs typeface="Arial" pitchFamily="34" charset="-120"/>
              </a:rPr>
              <a:t>One platform. One mission. Connected world.</a:t>
            </a:r>
            <a:endParaRPr lang="en-US" sz="1200" dirty="0"/>
          </a:p>
        </p:txBody>
      </p:sp>
      <p:sp>
        <p:nvSpPr>
          <p:cNvPr id="36" name="Text 33"/>
          <p:cNvSpPr/>
          <p:nvPr/>
        </p:nvSpPr>
        <p:spPr>
          <a:xfrm>
            <a:off x="3858768" y="3520440"/>
            <a:ext cx="365760" cy="365760"/>
          </a:xfrm>
          <a:prstGeom prst="rect">
            <a:avLst/>
          </a:prstGeom>
          <a:noFill/>
          <a:ln/>
        </p:spPr>
        <p:txBody>
          <a:bodyPr wrap="square" rtlCol="0" anchor="ctr"/>
          <a:lstStyle/>
          <a:p>
            <a:pPr algn="ctr" indent="0" marL="0">
              <a:buNone/>
            </a:pPr>
            <a:r>
              <a:rPr lang="en-US" sz="2000" b="1" dirty="0">
                <a:solidFill>
                  <a:srgbClr val="555555"/>
                </a:solidFill>
              </a:rPr>
              <a:t>-&gt;</a:t>
            </a:r>
            <a:endParaRPr lang="en-US" sz="2000" dirty="0"/>
          </a:p>
        </p:txBody>
      </p:sp>
      <p:sp>
        <p:nvSpPr>
          <p:cNvPr id="37" name="Text 34"/>
          <p:cNvSpPr/>
          <p:nvPr/>
        </p:nvSpPr>
        <p:spPr>
          <a:xfrm>
            <a:off x="7790688" y="3520440"/>
            <a:ext cx="365760" cy="365760"/>
          </a:xfrm>
          <a:prstGeom prst="rect">
            <a:avLst/>
          </a:prstGeom>
          <a:noFill/>
          <a:ln/>
        </p:spPr>
        <p:txBody>
          <a:bodyPr wrap="square" rtlCol="0" anchor="ctr"/>
          <a:lstStyle/>
          <a:p>
            <a:pPr algn="ctr" indent="0" marL="0">
              <a:buNone/>
            </a:pPr>
            <a:r>
              <a:rPr lang="en-US" sz="2000" b="1" dirty="0">
                <a:solidFill>
                  <a:srgbClr val="555555"/>
                </a:solidFill>
              </a:rPr>
              <a:t>-&gt;</a:t>
            </a:r>
            <a:endParaRPr 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251960" y="182880"/>
            <a:ext cx="3657600" cy="3657600"/>
          </a:xfrm>
          <a:prstGeom prst="rect">
            <a:avLst/>
          </a:prstGeom>
        </p:spPr>
      </p:pic>
      <p:sp>
        <p:nvSpPr>
          <p:cNvPr id="3" name="Text 0"/>
          <p:cNvSpPr/>
          <p:nvPr/>
        </p:nvSpPr>
        <p:spPr>
          <a:xfrm>
            <a:off x="274320" y="3886200"/>
            <a:ext cx="11612880" cy="777240"/>
          </a:xfrm>
          <a:prstGeom prst="rect">
            <a:avLst/>
          </a:prstGeom>
          <a:noFill/>
          <a:ln/>
        </p:spPr>
        <p:txBody>
          <a:bodyPr wrap="square" lIns="0" tIns="0" rIns="0" bIns="0" rtlCol="0" anchor="ctr"/>
          <a:lstStyle/>
          <a:p>
            <a:pPr algn="ctr" indent="0" marL="0">
              <a:buNone/>
            </a:pPr>
            <a:r>
              <a:rPr lang="en-US" sz="4000" b="1" spc="500" kern="0" dirty="0">
                <a:solidFill>
                  <a:srgbClr val="FF0000"/>
                </a:solidFill>
                <a:latin typeface="Arial Black" pitchFamily="34" charset="0"/>
                <a:ea typeface="Arial Black" pitchFamily="34" charset="-122"/>
                <a:cs typeface="Arial Black" pitchFamily="34" charset="-120"/>
              </a:rPr>
              <a:t>B</a:t>
            </a:r>
            <a:pPr algn="ctr" indent="0" marL="0">
              <a:buNone/>
            </a:pPr>
            <a:r>
              <a:rPr lang="en-US" sz="4000" b="1" spc="500" kern="0" dirty="0">
                <a:solidFill>
                  <a:srgbClr val="FF5500"/>
                </a:solidFill>
                <a:latin typeface="Arial Black" pitchFamily="34" charset="0"/>
                <a:ea typeface="Arial Black" pitchFamily="34" charset="-122"/>
                <a:cs typeface="Arial Black" pitchFamily="34" charset="-120"/>
              </a:rPr>
              <a:t>E</a:t>
            </a:r>
            <a:pPr algn="ctr" indent="0" marL="0">
              <a:buNone/>
            </a:pPr>
            <a:r>
              <a:rPr lang="en-US" sz="4000" b="1" spc="500" kern="0" dirty="0">
                <a:solidFill>
                  <a:srgbClr val="FFAA00"/>
                </a:solidFill>
                <a:latin typeface="Arial Black" pitchFamily="34" charset="0"/>
                <a:ea typeface="Arial Black" pitchFamily="34" charset="-122"/>
                <a:cs typeface="Arial Black" pitchFamily="34" charset="-120"/>
              </a:rPr>
              <a:t>C</a:t>
            </a:r>
            <a:pPr algn="ctr" indent="0" marL="0">
              <a:buNone/>
            </a:pPr>
            <a:r>
              <a:rPr lang="en-US" sz="4000" b="1" spc="500" kern="0" dirty="0">
                <a:solidFill>
                  <a:srgbClr val="FFFF00"/>
                </a:solidFill>
                <a:latin typeface="Arial Black" pitchFamily="34" charset="0"/>
                <a:ea typeface="Arial Black" pitchFamily="34" charset="-122"/>
                <a:cs typeface="Arial Black" pitchFamily="34" charset="-120"/>
              </a:rPr>
              <a:t>O</a:t>
            </a:r>
            <a:pPr algn="ctr" indent="0" marL="0">
              <a:buNone/>
            </a:pPr>
            <a:r>
              <a:rPr lang="en-US" sz="4000" b="1" spc="500" kern="0" dirty="0">
                <a:solidFill>
                  <a:srgbClr val="AAFF00"/>
                </a:solidFill>
                <a:latin typeface="Arial Black" pitchFamily="34" charset="0"/>
                <a:ea typeface="Arial Black" pitchFamily="34" charset="-122"/>
                <a:cs typeface="Arial Black" pitchFamily="34" charset="-120"/>
              </a:rPr>
              <a:t>M</a:t>
            </a:r>
            <a:pPr algn="ctr" indent="0" marL="0">
              <a:buNone/>
            </a:pPr>
            <a:r>
              <a:rPr lang="en-US" sz="4000" b="1" spc="500" kern="0" dirty="0">
                <a:solidFill>
                  <a:srgbClr val="55FF00"/>
                </a:solidFill>
                <a:latin typeface="Arial Black" pitchFamily="34" charset="0"/>
                <a:ea typeface="Arial Black" pitchFamily="34" charset="-122"/>
                <a:cs typeface="Arial Black" pitchFamily="34" charset="-120"/>
              </a:rPr>
              <a:t>E</a:t>
            </a:r>
            <a:pPr algn="ctr" indent="0" marL="0">
              <a:buNone/>
            </a:pPr>
            <a:r>
              <a:rPr lang="en-US" sz="4000" b="1" spc="500" kern="0" dirty="0">
                <a:solidFill>
                  <a:srgbClr val="00FF00"/>
                </a:solidFill>
                <a:latin typeface="Arial Black" pitchFamily="34" charset="0"/>
                <a:ea typeface="Arial Black" pitchFamily="34" charset="-122"/>
                <a:cs typeface="Arial Black" pitchFamily="34" charset="-120"/>
              </a:rPr>
              <a:t> </a:t>
            </a:r>
            <a:pPr algn="ctr" indent="0" marL="0">
              <a:buNone/>
            </a:pPr>
            <a:r>
              <a:rPr lang="en-US" sz="4000" b="1" spc="500" kern="0" dirty="0">
                <a:solidFill>
                  <a:srgbClr val="00FF55"/>
                </a:solidFill>
                <a:latin typeface="Arial Black" pitchFamily="34" charset="0"/>
                <a:ea typeface="Arial Black" pitchFamily="34" charset="-122"/>
                <a:cs typeface="Arial Black" pitchFamily="34" charset="-120"/>
              </a:rPr>
              <a:t>A</a:t>
            </a:r>
            <a:pPr algn="ctr" indent="0" marL="0">
              <a:buNone/>
            </a:pPr>
            <a:r>
              <a:rPr lang="en-US" sz="4000" b="1" spc="500" kern="0" dirty="0">
                <a:solidFill>
                  <a:srgbClr val="00FFAA"/>
                </a:solidFill>
                <a:latin typeface="Arial Black" pitchFamily="34" charset="0"/>
                <a:ea typeface="Arial Black" pitchFamily="34" charset="-122"/>
                <a:cs typeface="Arial Black" pitchFamily="34" charset="-120"/>
              </a:rPr>
              <a:t> </a:t>
            </a:r>
            <a:pPr algn="ctr" indent="0" marL="0">
              <a:buNone/>
            </a:pPr>
            <a:r>
              <a:rPr lang="en-US" sz="4000" b="1" spc="500" kern="0" dirty="0">
                <a:solidFill>
                  <a:srgbClr val="00FFFF"/>
                </a:solidFill>
                <a:latin typeface="Arial Black" pitchFamily="34" charset="0"/>
                <a:ea typeface="Arial Black" pitchFamily="34" charset="-122"/>
                <a:cs typeface="Arial Black" pitchFamily="34" charset="-120"/>
              </a:rPr>
              <a:t>P</a:t>
            </a:r>
            <a:pPr algn="ctr" indent="0" marL="0">
              <a:buNone/>
            </a:pPr>
            <a:r>
              <a:rPr lang="en-US" sz="4000" b="1" spc="500" kern="0" dirty="0">
                <a:solidFill>
                  <a:srgbClr val="00AAFF"/>
                </a:solidFill>
                <a:latin typeface="Arial Black" pitchFamily="34" charset="0"/>
                <a:ea typeface="Arial Black" pitchFamily="34" charset="-122"/>
                <a:cs typeface="Arial Black" pitchFamily="34" charset="-120"/>
              </a:rPr>
              <a:t>A</a:t>
            </a:r>
            <a:pPr algn="ctr" indent="0" marL="0">
              <a:buNone/>
            </a:pPr>
            <a:r>
              <a:rPr lang="en-US" sz="4000" b="1" spc="500" kern="0" dirty="0">
                <a:solidFill>
                  <a:srgbClr val="0055FF"/>
                </a:solidFill>
                <a:latin typeface="Arial Black" pitchFamily="34" charset="0"/>
                <a:ea typeface="Arial Black" pitchFamily="34" charset="-122"/>
                <a:cs typeface="Arial Black" pitchFamily="34" charset="-120"/>
              </a:rPr>
              <a:t>R</a:t>
            </a:r>
            <a:pPr algn="ctr" indent="0" marL="0">
              <a:buNone/>
            </a:pPr>
            <a:r>
              <a:rPr lang="en-US" sz="4000" b="1" spc="500" kern="0" dirty="0">
                <a:solidFill>
                  <a:srgbClr val="0000FF"/>
                </a:solidFill>
                <a:latin typeface="Arial Black" pitchFamily="34" charset="0"/>
                <a:ea typeface="Arial Black" pitchFamily="34" charset="-122"/>
                <a:cs typeface="Arial Black" pitchFamily="34" charset="-120"/>
              </a:rPr>
              <a:t>T</a:t>
            </a:r>
            <a:pPr algn="ctr" indent="0" marL="0">
              <a:buNone/>
            </a:pPr>
            <a:r>
              <a:rPr lang="en-US" sz="4000" b="1" spc="500" kern="0" dirty="0">
                <a:solidFill>
                  <a:srgbClr val="5500FF"/>
                </a:solidFill>
                <a:latin typeface="Arial Black" pitchFamily="34" charset="0"/>
                <a:ea typeface="Arial Black" pitchFamily="34" charset="-122"/>
                <a:cs typeface="Arial Black" pitchFamily="34" charset="-120"/>
              </a:rPr>
              <a:t>N</a:t>
            </a:r>
            <a:pPr algn="ctr" indent="0" marL="0">
              <a:buNone/>
            </a:pPr>
            <a:r>
              <a:rPr lang="en-US" sz="4000" b="1" spc="500" kern="0" dirty="0">
                <a:solidFill>
                  <a:srgbClr val="AA00FF"/>
                </a:solidFill>
                <a:latin typeface="Arial Black" pitchFamily="34" charset="0"/>
                <a:ea typeface="Arial Black" pitchFamily="34" charset="-122"/>
                <a:cs typeface="Arial Black" pitchFamily="34" charset="-120"/>
              </a:rPr>
              <a:t>E</a:t>
            </a:r>
            <a:pPr algn="ctr" indent="0" marL="0">
              <a:buNone/>
            </a:pPr>
            <a:r>
              <a:rPr lang="en-US" sz="4000" b="1" spc="500" kern="0" dirty="0">
                <a:solidFill>
                  <a:srgbClr val="FF00FF"/>
                </a:solidFill>
                <a:latin typeface="Arial Black" pitchFamily="34" charset="0"/>
                <a:ea typeface="Arial Black" pitchFamily="34" charset="-122"/>
                <a:cs typeface="Arial Black" pitchFamily="34" charset="-120"/>
              </a:rPr>
              <a:t>R</a:t>
            </a:r>
            <a:endParaRPr lang="en-US" sz="4000" dirty="0"/>
          </a:p>
        </p:txBody>
      </p:sp>
      <p:sp>
        <p:nvSpPr>
          <p:cNvPr id="4" name="Text 1"/>
          <p:cNvSpPr/>
          <p:nvPr/>
        </p:nvSpPr>
        <p:spPr>
          <a:xfrm>
            <a:off x="914400" y="4709160"/>
            <a:ext cx="10332720" cy="502920"/>
          </a:xfrm>
          <a:prstGeom prst="rect">
            <a:avLst/>
          </a:prstGeom>
          <a:noFill/>
          <a:ln/>
        </p:spPr>
        <p:txBody>
          <a:bodyPr wrap="square" rtlCol="0" anchor="ctr"/>
          <a:lstStyle/>
          <a:p>
            <a:pPr algn="ctr" indent="0" marL="0">
              <a:buNone/>
            </a:pPr>
            <a:r>
              <a:rPr lang="en-US" sz="1600" i="1" dirty="0">
                <a:solidFill>
                  <a:srgbClr val="AAAAAA"/>
                </a:solidFill>
                <a:latin typeface="Georgia" pitchFamily="34" charset="0"/>
                <a:ea typeface="Georgia" pitchFamily="34" charset="-122"/>
                <a:cs typeface="Georgia" pitchFamily="34" charset="-120"/>
              </a:rPr>
              <a:t>Damexplore Open Access is strictly by invitation only. Every invited operator receives dedicated, unlimited bandwidth. Every one of their clients receives dedicated, unlimited internet. No sharing. No caps. No contention. We do not accept applications — if you hold the appropriate NCC licence and you are the right fit, we will invite you.</a:t>
            </a:r>
            <a:endParaRPr lang="en-US" sz="1600" dirty="0"/>
          </a:p>
        </p:txBody>
      </p:sp>
      <p:sp>
        <p:nvSpPr>
          <p:cNvPr id="5" name="Text 2"/>
          <p:cNvSpPr/>
          <p:nvPr/>
        </p:nvSpPr>
        <p:spPr>
          <a:xfrm>
            <a:off x="274320" y="5349240"/>
            <a:ext cx="11612880" cy="502920"/>
          </a:xfrm>
          <a:prstGeom prst="rect">
            <a:avLst/>
          </a:prstGeom>
          <a:noFill/>
          <a:ln/>
        </p:spPr>
        <p:txBody>
          <a:bodyPr wrap="square" lIns="0" tIns="0" rIns="0" bIns="0" rtlCol="0" anchor="ctr"/>
          <a:lstStyle/>
          <a:p>
            <a:pPr algn="ctr" indent="0" marL="0">
              <a:buNone/>
            </a:pPr>
            <a:r>
              <a:rPr lang="en-US" sz="1800" b="1" spc="600" kern="0" dirty="0">
                <a:solidFill>
                  <a:srgbClr val="00FFFF"/>
                </a:solidFill>
                <a:latin typeface="Arial Black" pitchFamily="34" charset="0"/>
                <a:ea typeface="Arial Black" pitchFamily="34" charset="-122"/>
                <a:cs typeface="Arial Black" pitchFamily="34" charset="-120"/>
              </a:rPr>
              <a:t>L</a:t>
            </a:r>
            <a:pPr algn="ctr" indent="0" marL="0">
              <a:buNone/>
            </a:pPr>
            <a:r>
              <a:rPr lang="en-US" sz="1800" b="1" spc="600" kern="0" dirty="0">
                <a:solidFill>
                  <a:srgbClr val="00A4FF"/>
                </a:solidFill>
                <a:latin typeface="Arial Black" pitchFamily="34" charset="0"/>
                <a:ea typeface="Arial Black" pitchFamily="34" charset="-122"/>
                <a:cs typeface="Arial Black" pitchFamily="34" charset="-120"/>
              </a:rPr>
              <a:t>A</a:t>
            </a:r>
            <a:pPr algn="ctr" indent="0" marL="0">
              <a:buNone/>
            </a:pPr>
            <a:r>
              <a:rPr lang="en-US" sz="1800" b="1" spc="600" kern="0" dirty="0">
                <a:solidFill>
                  <a:srgbClr val="0049FF"/>
                </a:solidFill>
                <a:latin typeface="Arial Black" pitchFamily="34" charset="0"/>
                <a:ea typeface="Arial Black" pitchFamily="34" charset="-122"/>
                <a:cs typeface="Arial Black" pitchFamily="34" charset="-120"/>
              </a:rPr>
              <a:t>G</a:t>
            </a:r>
            <a:pPr algn="ctr" indent="0" marL="0">
              <a:buNone/>
            </a:pPr>
            <a:r>
              <a:rPr lang="en-US" sz="1800" b="1" spc="600" kern="0" dirty="0">
                <a:solidFill>
                  <a:srgbClr val="1200FF"/>
                </a:solidFill>
                <a:latin typeface="Arial Black" pitchFamily="34" charset="0"/>
                <a:ea typeface="Arial Black" pitchFamily="34" charset="-122"/>
                <a:cs typeface="Arial Black" pitchFamily="34" charset="-120"/>
              </a:rPr>
              <a:t>O</a:t>
            </a:r>
            <a:pPr algn="ctr" indent="0" marL="0">
              <a:buNone/>
            </a:pPr>
            <a:r>
              <a:rPr lang="en-US" sz="1800" b="1" spc="600" kern="0" dirty="0">
                <a:solidFill>
                  <a:srgbClr val="6D00FF"/>
                </a:solidFill>
                <a:latin typeface="Arial Black" pitchFamily="34" charset="0"/>
                <a:ea typeface="Arial Black" pitchFamily="34" charset="-122"/>
                <a:cs typeface="Arial Black" pitchFamily="34" charset="-120"/>
              </a:rPr>
              <a:t>S</a:t>
            </a:r>
            <a:pPr algn="ctr" indent="0" marL="0">
              <a:buNone/>
            </a:pPr>
            <a:r>
              <a:rPr lang="en-US" sz="1800" b="1" spc="600" kern="0" dirty="0">
                <a:solidFill>
                  <a:srgbClr val="C800FF"/>
                </a:solidFill>
                <a:latin typeface="Arial Black" pitchFamily="34" charset="0"/>
                <a:ea typeface="Arial Black" pitchFamily="34" charset="-122"/>
                <a:cs typeface="Arial Black" pitchFamily="34" charset="-120"/>
              </a:rPr>
              <a:t> </a:t>
            </a:r>
            <a:pPr algn="ctr" indent="0" marL="0">
              <a:buNone/>
            </a:pPr>
            <a:r>
              <a:rPr lang="en-US" sz="1800" b="1" spc="600" kern="0" dirty="0">
                <a:solidFill>
                  <a:srgbClr val="FF00DB"/>
                </a:solidFill>
                <a:latin typeface="Arial Black" pitchFamily="34" charset="0"/>
                <a:ea typeface="Arial Black" pitchFamily="34" charset="-122"/>
                <a:cs typeface="Arial Black" pitchFamily="34" charset="-120"/>
              </a:rPr>
              <a:t>·</a:t>
            </a:r>
            <a:pPr algn="ctr" indent="0" marL="0">
              <a:buNone/>
            </a:pPr>
            <a:r>
              <a:rPr lang="en-US" sz="1800" b="1" spc="600" kern="0" dirty="0">
                <a:solidFill>
                  <a:srgbClr val="FF0080"/>
                </a:solidFill>
                <a:latin typeface="Arial Black" pitchFamily="34" charset="0"/>
                <a:ea typeface="Arial Black" pitchFamily="34" charset="-122"/>
                <a:cs typeface="Arial Black" pitchFamily="34" charset="-120"/>
              </a:rPr>
              <a:t> </a:t>
            </a:r>
            <a:pPr algn="ctr" indent="0" marL="0">
              <a:buNone/>
            </a:pPr>
            <a:r>
              <a:rPr lang="en-US" sz="1800" b="1" spc="600" kern="0" dirty="0">
                <a:solidFill>
                  <a:srgbClr val="FF0024"/>
                </a:solidFill>
                <a:latin typeface="Arial Black" pitchFamily="34" charset="0"/>
                <a:ea typeface="Arial Black" pitchFamily="34" charset="-122"/>
                <a:cs typeface="Arial Black" pitchFamily="34" charset="-120"/>
              </a:rPr>
              <a:t>N</a:t>
            </a:r>
            <a:pPr algn="ctr" indent="0" marL="0">
              <a:buNone/>
            </a:pPr>
            <a:r>
              <a:rPr lang="en-US" sz="1800" b="1" spc="600" kern="0" dirty="0">
                <a:solidFill>
                  <a:srgbClr val="FF3700"/>
                </a:solidFill>
                <a:latin typeface="Arial Black" pitchFamily="34" charset="0"/>
                <a:ea typeface="Arial Black" pitchFamily="34" charset="-122"/>
                <a:cs typeface="Arial Black" pitchFamily="34" charset="-120"/>
              </a:rPr>
              <a:t>I</a:t>
            </a:r>
            <a:pPr algn="ctr" indent="0" marL="0">
              <a:buNone/>
            </a:pPr>
            <a:r>
              <a:rPr lang="en-US" sz="1800" b="1" spc="600" kern="0" dirty="0">
                <a:solidFill>
                  <a:srgbClr val="FF9200"/>
                </a:solidFill>
                <a:latin typeface="Arial Black" pitchFamily="34" charset="0"/>
                <a:ea typeface="Arial Black" pitchFamily="34" charset="-122"/>
                <a:cs typeface="Arial Black" pitchFamily="34" charset="-120"/>
              </a:rPr>
              <a:t>G</a:t>
            </a:r>
            <a:pPr algn="ctr" indent="0" marL="0">
              <a:buNone/>
            </a:pPr>
            <a:r>
              <a:rPr lang="en-US" sz="1800" b="1" spc="600" kern="0" dirty="0">
                <a:solidFill>
                  <a:srgbClr val="FFED00"/>
                </a:solidFill>
                <a:latin typeface="Arial Black" pitchFamily="34" charset="0"/>
                <a:ea typeface="Arial Black" pitchFamily="34" charset="-122"/>
                <a:cs typeface="Arial Black" pitchFamily="34" charset="-120"/>
              </a:rPr>
              <a:t>E</a:t>
            </a:r>
            <a:pPr algn="ctr" indent="0" marL="0">
              <a:buNone/>
            </a:pPr>
            <a:r>
              <a:rPr lang="en-US" sz="1800" b="1" spc="600" kern="0" dirty="0">
                <a:solidFill>
                  <a:srgbClr val="B6FF00"/>
                </a:solidFill>
                <a:latin typeface="Arial Black" pitchFamily="34" charset="0"/>
                <a:ea typeface="Arial Black" pitchFamily="34" charset="-122"/>
                <a:cs typeface="Arial Black" pitchFamily="34" charset="-120"/>
              </a:rPr>
              <a:t>R</a:t>
            </a:r>
            <a:pPr algn="ctr" indent="0" marL="0">
              <a:buNone/>
            </a:pPr>
            <a:r>
              <a:rPr lang="en-US" sz="1800" b="1" spc="600" kern="0" dirty="0">
                <a:solidFill>
                  <a:srgbClr val="5BFF00"/>
                </a:solidFill>
                <a:latin typeface="Arial Black" pitchFamily="34" charset="0"/>
                <a:ea typeface="Arial Black" pitchFamily="34" charset="-122"/>
                <a:cs typeface="Arial Black" pitchFamily="34" charset="-120"/>
              </a:rPr>
              <a:t>I</a:t>
            </a:r>
            <a:pPr algn="ctr" indent="0" marL="0">
              <a:buNone/>
            </a:pPr>
            <a:r>
              <a:rPr lang="en-US" sz="1800" b="1" spc="600" kern="0" dirty="0">
                <a:solidFill>
                  <a:srgbClr val="00FF00"/>
                </a:solidFill>
                <a:latin typeface="Arial Black" pitchFamily="34" charset="0"/>
                <a:ea typeface="Arial Black" pitchFamily="34" charset="-122"/>
                <a:cs typeface="Arial Black" pitchFamily="34" charset="-120"/>
              </a:rPr>
              <a:t>A</a:t>
            </a:r>
            <a:endParaRPr lang="en-US" sz="1800" dirty="0"/>
          </a:p>
        </p:txBody>
      </p:sp>
      <p:sp>
        <p:nvSpPr>
          <p:cNvPr id="6" name="Text 3"/>
          <p:cNvSpPr/>
          <p:nvPr/>
        </p:nvSpPr>
        <p:spPr>
          <a:xfrm>
            <a:off x="274320" y="5943600"/>
            <a:ext cx="11612880" cy="365760"/>
          </a:xfrm>
          <a:prstGeom prst="rect">
            <a:avLst/>
          </a:prstGeom>
          <a:noFill/>
          <a:ln/>
        </p:spPr>
        <p:txBody>
          <a:bodyPr wrap="square" rtlCol="0" anchor="ctr"/>
          <a:lstStyle/>
          <a:p>
            <a:pPr algn="ctr" indent="0" marL="0">
              <a:buNone/>
            </a:pPr>
            <a:r>
              <a:rPr lang="en-US" sz="1300" dirty="0">
                <a:solidFill>
                  <a:srgbClr val="444444"/>
                </a:solidFill>
                <a:latin typeface="Arial" pitchFamily="34" charset="0"/>
                <a:ea typeface="Arial" pitchFamily="34" charset="-122"/>
                <a:cs typeface="Arial" pitchFamily="34" charset="-120"/>
              </a:rPr>
              <a:t>damexplore.com</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2026-05-30T02:33:01Z</dcterms:created>
  <dcterms:modified xsi:type="dcterms:W3CDTF">2026-05-30T02:33:01Z</dcterms:modified>
</cp:coreProperties>
</file>